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259" r:id="rId9"/>
    <p:sldId id="304" r:id="rId10"/>
    <p:sldId id="261" r:id="rId11"/>
    <p:sldId id="305" r:id="rId12"/>
    <p:sldId id="315" r:id="rId13"/>
    <p:sldId id="316" r:id="rId14"/>
    <p:sldId id="317" r:id="rId15"/>
    <p:sldId id="306" r:id="rId16"/>
    <p:sldId id="289" r:id="rId17"/>
    <p:sldId id="264" r:id="rId18"/>
    <p:sldId id="263" r:id="rId19"/>
    <p:sldId id="266" r:id="rId20"/>
    <p:sldId id="265" r:id="rId21"/>
    <p:sldId id="268" r:id="rId22"/>
    <p:sldId id="270" r:id="rId23"/>
    <p:sldId id="269" r:id="rId24"/>
    <p:sldId id="271" r:id="rId25"/>
    <p:sldId id="272" r:id="rId26"/>
    <p:sldId id="273" r:id="rId27"/>
    <p:sldId id="303" r:id="rId28"/>
    <p:sldId id="296" r:id="rId29"/>
    <p:sldId id="297" r:id="rId30"/>
    <p:sldId id="274" r:id="rId31"/>
    <p:sldId id="302" r:id="rId32"/>
    <p:sldId id="275" r:id="rId33"/>
    <p:sldId id="276" r:id="rId34"/>
    <p:sldId id="278" r:id="rId35"/>
    <p:sldId id="282" r:id="rId36"/>
    <p:sldId id="279" r:id="rId37"/>
    <p:sldId id="286" r:id="rId38"/>
    <p:sldId id="283" r:id="rId39"/>
    <p:sldId id="277" r:id="rId40"/>
    <p:sldId id="287" r:id="rId41"/>
    <p:sldId id="280" r:id="rId42"/>
    <p:sldId id="281" r:id="rId43"/>
    <p:sldId id="288" r:id="rId44"/>
    <p:sldId id="292" r:id="rId45"/>
    <p:sldId id="307" r:id="rId46"/>
    <p:sldId id="291" r:id="rId47"/>
    <p:sldId id="299" r:id="rId48"/>
    <p:sldId id="308" r:id="rId4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4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1" autoAdjust="0"/>
    <p:restoredTop sz="94660"/>
  </p:normalViewPr>
  <p:slideViewPr>
    <p:cSldViewPr>
      <p:cViewPr varScale="1">
        <p:scale>
          <a:sx n="70" d="100"/>
          <a:sy n="70" d="100"/>
        </p:scale>
        <p:origin x="138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1EB28-AB79-4EB4-ADB1-26E177B9663F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97673-30E1-4862-BFB6-8021AC935A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103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2F3548D-AEDF-4A91-9996-6990F09CC9BB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2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48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11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337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12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21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13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477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14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269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15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0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dirty="0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16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30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17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82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18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526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19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943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20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3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dirty="0" smtClean="0"/>
              <a:t>Máquinas fotográficas que reconhecem a expressão</a:t>
            </a:r>
            <a:r>
              <a:rPr lang="pt-BR" altLang="pt-BR" baseline="0" dirty="0" smtClean="0"/>
              <a:t> humana;</a:t>
            </a:r>
          </a:p>
          <a:p>
            <a:r>
              <a:rPr lang="pt-BR" altLang="pt-BR" baseline="0" dirty="0" smtClean="0"/>
              <a:t>Máquina de lavar louça que detecta o nível de sujeira da louça</a:t>
            </a:r>
          </a:p>
          <a:p>
            <a:r>
              <a:rPr lang="pt-BR" altLang="pt-BR" baseline="0" dirty="0" smtClean="0"/>
              <a:t>Condicionadores de ar que regulam automaticamente a temperatura</a:t>
            </a:r>
            <a:endParaRPr lang="pt-BR" altLang="pt-BR" dirty="0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2F3548D-AEDF-4A91-9996-6990F09CC9BB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3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0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21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264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22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995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23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63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24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99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25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52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26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34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27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798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28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21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29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406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30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57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dirty="0" smtClean="0"/>
              <a:t>Máquinas fotográficas que reconhecem a expressão</a:t>
            </a:r>
            <a:r>
              <a:rPr lang="pt-BR" altLang="pt-BR" baseline="0" dirty="0" smtClean="0"/>
              <a:t> humana;</a:t>
            </a:r>
          </a:p>
          <a:p>
            <a:r>
              <a:rPr lang="pt-BR" altLang="pt-BR" baseline="0" dirty="0" smtClean="0"/>
              <a:t>Máquina de lavar louça que detecta o nível de sujeira da louça</a:t>
            </a:r>
          </a:p>
          <a:p>
            <a:r>
              <a:rPr lang="pt-BR" altLang="pt-BR" baseline="0" dirty="0" smtClean="0"/>
              <a:t>Condicionadores de ar que regulam automaticamente a temperatura</a:t>
            </a:r>
            <a:endParaRPr lang="pt-BR" altLang="pt-BR" dirty="0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2F3548D-AEDF-4A91-9996-6990F09CC9BB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4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8516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31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455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32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256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33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519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34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31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35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55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36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124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37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332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38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06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39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0265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40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39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dirty="0" smtClean="0"/>
              <a:t>Máquinas fotográficas que reconhecem a expressão</a:t>
            </a:r>
            <a:r>
              <a:rPr lang="pt-BR" altLang="pt-BR" baseline="0" dirty="0" smtClean="0"/>
              <a:t> humana;</a:t>
            </a:r>
          </a:p>
          <a:p>
            <a:r>
              <a:rPr lang="pt-BR" altLang="pt-BR" baseline="0" dirty="0" smtClean="0"/>
              <a:t>Máquina de lavar louça que detecta o nível de sujeira da louça</a:t>
            </a:r>
          </a:p>
          <a:p>
            <a:r>
              <a:rPr lang="pt-BR" altLang="pt-BR" baseline="0" dirty="0" smtClean="0"/>
              <a:t>Condicionadores de ar que regulam automaticamente a temperatura</a:t>
            </a:r>
            <a:endParaRPr lang="pt-BR" altLang="pt-BR" dirty="0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2F3548D-AEDF-4A91-9996-6990F09CC9BB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5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281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41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89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42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533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43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193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44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167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45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0277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46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453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47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4362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48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47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dirty="0" smtClean="0"/>
              <a:t>Máquinas fotográficas que reconhecem a expressão</a:t>
            </a:r>
            <a:r>
              <a:rPr lang="pt-BR" altLang="pt-BR" baseline="0" dirty="0" smtClean="0"/>
              <a:t> humana;</a:t>
            </a:r>
          </a:p>
          <a:p>
            <a:r>
              <a:rPr lang="pt-BR" altLang="pt-BR" baseline="0" dirty="0" smtClean="0"/>
              <a:t>Máquina de lavar louça que detecta o nível de sujeira da louça</a:t>
            </a:r>
          </a:p>
          <a:p>
            <a:r>
              <a:rPr lang="pt-BR" altLang="pt-BR" baseline="0" dirty="0" smtClean="0"/>
              <a:t>Condicionadores de ar que regulam automaticamente a temperatura</a:t>
            </a:r>
            <a:endParaRPr lang="pt-BR" altLang="pt-BR" dirty="0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2F3548D-AEDF-4A91-9996-6990F09CC9BB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6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44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pt-BR" altLang="pt-BR" dirty="0" smtClean="0"/>
              <a:t>Máquinas fotográficas que reconhecem a expressão</a:t>
            </a:r>
            <a:r>
              <a:rPr lang="pt-BR" altLang="pt-BR" baseline="0" dirty="0" smtClean="0"/>
              <a:t> humana;</a:t>
            </a:r>
          </a:p>
          <a:p>
            <a:r>
              <a:rPr lang="pt-BR" altLang="pt-BR" baseline="0" dirty="0" smtClean="0"/>
              <a:t>Máquina de lavar louça que detecta o nível de sujeira da louça</a:t>
            </a:r>
          </a:p>
          <a:p>
            <a:r>
              <a:rPr lang="pt-BR" altLang="pt-BR" baseline="0" dirty="0" smtClean="0"/>
              <a:t>Condicionadores de ar que regulam automaticamente a temperatura</a:t>
            </a:r>
            <a:endParaRPr lang="pt-BR" altLang="pt-BR" dirty="0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2F3548D-AEDF-4A91-9996-6990F09CC9BB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7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335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2F3548D-AEDF-4A91-9996-6990F09CC9BB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8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804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B2F3548D-AEDF-4A91-9996-6990F09CC9BB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9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475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mtClean="0"/>
          </a:p>
        </p:txBody>
      </p:sp>
      <p:sp>
        <p:nvSpPr>
          <p:cNvPr id="1741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1pPr>
            <a:lvl2pPr marL="703054" indent="-270405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2pPr>
            <a:lvl3pPr marL="1081621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3pPr>
            <a:lvl4pPr marL="1514269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4pPr>
            <a:lvl5pPr marL="1946918" indent="-216324" defTabSz="914871">
              <a:spcBef>
                <a:spcPct val="30000"/>
              </a:spcBef>
              <a:defRPr sz="1100">
                <a:solidFill>
                  <a:schemeClr val="tx1"/>
                </a:solidFill>
                <a:latin typeface="Calibri" pitchFamily="34" charset="0"/>
              </a:defRPr>
            </a:lvl5pPr>
            <a:lvl6pPr marL="2379566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6pPr>
            <a:lvl7pPr marL="2812214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7pPr>
            <a:lvl8pPr marL="3244863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8pPr>
            <a:lvl9pPr marL="3677511" indent="-216324" defTabSz="914871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3250A71C-FDD5-4F1E-9E3B-A711BDB423B3}" type="slidenum">
              <a:rPr lang="pt-BR" altLang="pt-BR" sz="1200">
                <a:latin typeface="Arial" charset="0"/>
              </a:rPr>
              <a:pPr>
                <a:spcBef>
                  <a:spcPct val="0"/>
                </a:spcBef>
              </a:pPr>
              <a:t>10</a:t>
            </a:fld>
            <a:endParaRPr lang="pt-BR" altLang="pt-BR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5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>
              <a:defRPr sz="3300" cap="all" baseline="0"/>
            </a:lvl1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28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31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  <p:grpSp>
        <p:nvGrpSpPr>
          <p:cNvPr id="7" name="Group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646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8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>
              <a:defRPr sz="3300" cap="all" baseline="0"/>
            </a:lvl1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35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pt-BR" smtClean="0"/>
              <a:t>Clique no ícone para adicionar uma imagem</a:t>
            </a:r>
            <a:endParaRPr/>
          </a:p>
        </p:txBody>
      </p:sp>
      <p:sp>
        <p:nvSpPr>
          <p:cNvPr id="19" name="Instructional Text"/>
          <p:cNvSpPr/>
          <p:nvPr/>
        </p:nvSpPr>
        <p:spPr>
          <a:xfrm>
            <a:off x="9258300" y="0"/>
            <a:ext cx="97155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sz="900" b="1" i="1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sz="900" i="1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</p:spTree>
    <p:extLst>
      <p:ext uri="{BB962C8B-B14F-4D97-AF65-F5344CB8AC3E}">
        <p14:creationId xmlns:p14="http://schemas.microsoft.com/office/powerpoint/2010/main" val="369791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1350"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>
              <a:defRPr sz="3300" cap="all" baseline="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2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58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996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45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692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2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BF8CAD4A-BD2D-4891-9746-1D1968031485}" type="datetimeFigureOut">
              <a:rPr lang="pt-BR" smtClean="0"/>
              <a:t>10/08/2015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D4077A96-67EF-451F-86D3-BF7ABE5AC6A7}" type="slidenum">
              <a:rPr lang="pt-BR" smtClean="0"/>
              <a:t>‹nº›</a:t>
            </a:fld>
            <a:endParaRPr lang="pt-BR"/>
          </a:p>
        </p:txBody>
      </p:sp>
      <p:grpSp>
        <p:nvGrpSpPr>
          <p:cNvPr id="15" name="Group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078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450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" panose="05000000000000000000" pitchFamily="2" charset="2"/>
        <a:buChar char="§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ckenzie.br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6108" y="1971687"/>
            <a:ext cx="8668380" cy="2219691"/>
          </a:xfrm>
        </p:spPr>
        <p:txBody>
          <a:bodyPr/>
          <a:lstStyle/>
          <a:p>
            <a:r>
              <a:rPr lang="pt-BR" dirty="0" smtClean="0"/>
              <a:t>INTERAÇÃO HUMANO-COMPUTADOR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3528" y="4191378"/>
            <a:ext cx="7572376" cy="955565"/>
          </a:xfrm>
        </p:spPr>
        <p:txBody>
          <a:bodyPr/>
          <a:lstStyle/>
          <a:p>
            <a:r>
              <a:rPr lang="pt-BR" dirty="0" smtClean="0"/>
              <a:t>Profa. Ana Grasielle Dionísio Corrêa e Valéria </a:t>
            </a:r>
            <a:r>
              <a:rPr lang="pt-BR" dirty="0" err="1" smtClean="0"/>
              <a:t>Farinazzo</a:t>
            </a:r>
            <a:r>
              <a:rPr lang="pt-BR" dirty="0" smtClean="0"/>
              <a:t> Martins</a:t>
            </a:r>
            <a:endParaRPr lang="pt-BR" dirty="0"/>
          </a:p>
        </p:txBody>
      </p:sp>
      <p:pic>
        <p:nvPicPr>
          <p:cNvPr id="67588" name="Picture 4" descr="http://www.designpossivel.org/sitedp/wp-content/uploads/2011/02/mackenzi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833434"/>
            <a:ext cx="2472209" cy="8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79512" y="3312983"/>
            <a:ext cx="8964488" cy="1037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 smtClean="0"/>
              <a:t>Aula 01: Introdução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86886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Porque estudar IHC 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74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1.bp.blogspot.com/_1TDkQ4xua2Y/SKTjHFGCWFI/AAAAAAAAAGw/IS6XbUjwMe0/s400/codigo+de+barr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39" y="1772816"/>
            <a:ext cx="499638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Porque Estudar IHC 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6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27784" y="42366"/>
            <a:ext cx="3887341" cy="408458"/>
          </a:xfrm>
        </p:spPr>
        <p:txBody>
          <a:bodyPr/>
          <a:lstStyle/>
          <a:p>
            <a:pPr algn="ctr"/>
            <a:r>
              <a:rPr lang="pt-BR" b="1" dirty="0" smtClean="0"/>
              <a:t>Uso e Contexto de Uso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622" y="549198"/>
            <a:ext cx="1207663" cy="1158371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403648" y="620688"/>
            <a:ext cx="2160241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smtClean="0"/>
              <a:t>Trabalho e organização social</a:t>
            </a:r>
            <a:endParaRPr lang="pt-BR" sz="1800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940152" y="620688"/>
            <a:ext cx="2160241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smtClean="0"/>
              <a:t>Adaptação do usuário e sistema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382337" y="1626542"/>
            <a:ext cx="2160241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/>
              <a:t>HUMANO</a:t>
            </a:r>
            <a:endParaRPr lang="pt-BR" sz="20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5652120" y="1626542"/>
            <a:ext cx="2160241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 smtClean="0"/>
              <a:t>COMPUTADOR</a:t>
            </a:r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849" y="2217966"/>
            <a:ext cx="1353826" cy="1368152"/>
          </a:xfrm>
          <a:prstGeom prst="rect">
            <a:avLst/>
          </a:prstGeom>
        </p:spPr>
      </p:pic>
      <p:sp>
        <p:nvSpPr>
          <p:cNvPr id="11" name="Título 1"/>
          <p:cNvSpPr txBox="1">
            <a:spLocks/>
          </p:cNvSpPr>
          <p:nvPr/>
        </p:nvSpPr>
        <p:spPr>
          <a:xfrm>
            <a:off x="365970" y="2623160"/>
            <a:ext cx="1944217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/>
              <a:t>Processador humano de informações</a:t>
            </a:r>
            <a:endParaRPr lang="pt-BR" sz="1800" dirty="0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365970" y="3585273"/>
            <a:ext cx="1944217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/>
              <a:t>Linguagem, comunicação, interação</a:t>
            </a:r>
            <a:endParaRPr lang="pt-BR" sz="18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6779025" y="3238370"/>
            <a:ext cx="1944217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800" dirty="0" smtClean="0"/>
              <a:t>Controle de diálogo</a:t>
            </a:r>
            <a:endParaRPr lang="pt-BR" sz="18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731" y="2189463"/>
            <a:ext cx="1517046" cy="143146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7627" y="2336244"/>
            <a:ext cx="954051" cy="1038480"/>
          </a:xfrm>
          <a:prstGeom prst="rect">
            <a:avLst/>
          </a:prstGeom>
        </p:spPr>
      </p:pic>
      <p:sp>
        <p:nvSpPr>
          <p:cNvPr id="17" name="Título 1"/>
          <p:cNvSpPr txBox="1">
            <a:spLocks/>
          </p:cNvSpPr>
          <p:nvPr/>
        </p:nvSpPr>
        <p:spPr>
          <a:xfrm>
            <a:off x="1934183" y="3986986"/>
            <a:ext cx="1944217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smtClean="0"/>
              <a:t>ergonomia</a:t>
            </a:r>
            <a:endParaRPr lang="pt-BR" sz="1800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5610144" y="4035677"/>
            <a:ext cx="1944217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/>
              <a:t>Dispositivo entrada e saída</a:t>
            </a:r>
            <a:endParaRPr lang="pt-BR" sz="1800" dirty="0"/>
          </a:p>
        </p:txBody>
      </p:sp>
      <p:sp>
        <p:nvSpPr>
          <p:cNvPr id="16" name="Retângulo 15"/>
          <p:cNvSpPr/>
          <p:nvPr/>
        </p:nvSpPr>
        <p:spPr>
          <a:xfrm>
            <a:off x="275275" y="2144045"/>
            <a:ext cx="3317817" cy="2347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5509064" y="2130598"/>
            <a:ext cx="3317817" cy="2347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124111" y="5402705"/>
            <a:ext cx="1944217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smtClean="0"/>
              <a:t>Técnica de avaliação</a:t>
            </a:r>
            <a:endParaRPr lang="pt-BR" sz="1800" dirty="0"/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2051719" y="5370958"/>
            <a:ext cx="1944217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smtClean="0"/>
              <a:t>Abordagens de design</a:t>
            </a:r>
            <a:endParaRPr lang="pt-BR" sz="1800" dirty="0"/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139951" y="5370958"/>
            <a:ext cx="1944217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smtClean="0"/>
              <a:t>Soluções de design boas e ruins</a:t>
            </a:r>
            <a:endParaRPr lang="pt-BR" sz="1800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6372199" y="5370958"/>
            <a:ext cx="1944217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dirty="0" smtClean="0"/>
              <a:t>Técnicas de implementação</a:t>
            </a:r>
            <a:endParaRPr lang="pt-BR" sz="1800" dirty="0"/>
          </a:p>
        </p:txBody>
      </p:sp>
      <p:sp>
        <p:nvSpPr>
          <p:cNvPr id="25" name="Retângulo 24"/>
          <p:cNvSpPr/>
          <p:nvPr/>
        </p:nvSpPr>
        <p:spPr>
          <a:xfrm>
            <a:off x="264141" y="5001837"/>
            <a:ext cx="8562740" cy="17508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2591233" y="6115306"/>
            <a:ext cx="3960440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b="1" dirty="0" smtClean="0"/>
              <a:t>Processos de desenvolvimento</a:t>
            </a:r>
            <a:endParaRPr lang="pt-BR" sz="2000" b="1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6706054" y="2452925"/>
            <a:ext cx="1944217" cy="40255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800" dirty="0" smtClean="0"/>
              <a:t>Computação gráfica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89065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195736" y="146222"/>
            <a:ext cx="648072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Interface X Interação</a:t>
            </a:r>
          </a:p>
        </p:txBody>
      </p:sp>
      <p:pic>
        <p:nvPicPr>
          <p:cNvPr id="11" name="Picture 2" descr="http://irlabr.files.wordpress.com/2009/12/interfaceinteraca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53" y="1673748"/>
            <a:ext cx="4950303" cy="326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1"/>
          <p:cNvSpPr>
            <a:spLocks noGrp="1"/>
          </p:cNvSpPr>
          <p:nvPr>
            <p:ph type="ctrTitle"/>
          </p:nvPr>
        </p:nvSpPr>
        <p:spPr>
          <a:xfrm>
            <a:off x="467544" y="2492896"/>
            <a:ext cx="3024336" cy="2219691"/>
          </a:xfrm>
        </p:spPr>
        <p:txBody>
          <a:bodyPr>
            <a:normAutofit/>
          </a:bodyPr>
          <a:lstStyle/>
          <a:p>
            <a:r>
              <a:rPr lang="pt-BR" altLang="pt-BR" sz="1800" kern="0" dirty="0"/>
              <a:t>Usar um sistema interativo significa interagir com sua interface para alcançar um objetivo em um determinado contexto de uso.</a:t>
            </a:r>
            <a:br>
              <a:rPr lang="pt-BR" altLang="pt-BR" sz="1800" kern="0" dirty="0"/>
            </a:b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76414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bydewey.com/discussiongrou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175" y="2074202"/>
            <a:ext cx="6035168" cy="489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 explicativo retangular com cantos arredondados 1"/>
          <p:cNvSpPr/>
          <p:nvPr/>
        </p:nvSpPr>
        <p:spPr>
          <a:xfrm>
            <a:off x="4932040" y="1628800"/>
            <a:ext cx="1656184" cy="612648"/>
          </a:xfrm>
          <a:prstGeom prst="wedgeRoundRectCallout">
            <a:avLst>
              <a:gd name="adj1" fmla="val -21469"/>
              <a:gd name="adj2" fmla="val 86703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 smtClean="0"/>
              <a:t>Cientista da Computação</a:t>
            </a:r>
            <a:endParaRPr lang="pt-BR" sz="1500" dirty="0"/>
          </a:p>
        </p:txBody>
      </p:sp>
      <p:sp>
        <p:nvSpPr>
          <p:cNvPr id="6" name="Texto explicativo retangular com cantos arredondados 5"/>
          <p:cNvSpPr/>
          <p:nvPr/>
        </p:nvSpPr>
        <p:spPr>
          <a:xfrm>
            <a:off x="6740624" y="2074202"/>
            <a:ext cx="1656184" cy="612648"/>
          </a:xfrm>
          <a:prstGeom prst="wedgeRoundRectCallout">
            <a:avLst>
              <a:gd name="adj1" fmla="val -71046"/>
              <a:gd name="adj2" fmla="val 59550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 smtClean="0"/>
              <a:t>Engenheiro</a:t>
            </a:r>
            <a:endParaRPr lang="pt-BR" sz="1500" dirty="0"/>
          </a:p>
        </p:txBody>
      </p:sp>
      <p:sp>
        <p:nvSpPr>
          <p:cNvPr id="7" name="Texto explicativo retangular com cantos arredondados 6"/>
          <p:cNvSpPr/>
          <p:nvPr/>
        </p:nvSpPr>
        <p:spPr>
          <a:xfrm>
            <a:off x="7380312" y="2976632"/>
            <a:ext cx="1656184" cy="612648"/>
          </a:xfrm>
          <a:prstGeom prst="wedgeRoundRectCallout">
            <a:avLst>
              <a:gd name="adj1" fmla="val -67749"/>
              <a:gd name="adj2" fmla="val 26135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 err="1" smtClean="0"/>
              <a:t>Ergonomista</a:t>
            </a:r>
            <a:endParaRPr lang="pt-BR" sz="1500" dirty="0"/>
          </a:p>
        </p:txBody>
      </p:sp>
      <p:sp>
        <p:nvSpPr>
          <p:cNvPr id="8" name="Texto explicativo retangular com cantos arredondados 7"/>
          <p:cNvSpPr/>
          <p:nvPr/>
        </p:nvSpPr>
        <p:spPr>
          <a:xfrm>
            <a:off x="7372978" y="4535706"/>
            <a:ext cx="1656184" cy="612648"/>
          </a:xfrm>
          <a:prstGeom prst="wedgeRoundRectCallout">
            <a:avLst>
              <a:gd name="adj1" fmla="val -110756"/>
              <a:gd name="adj2" fmla="val -45632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 smtClean="0"/>
              <a:t>Psicólogo</a:t>
            </a:r>
            <a:endParaRPr lang="pt-BR" sz="1500" dirty="0"/>
          </a:p>
        </p:txBody>
      </p:sp>
      <p:sp>
        <p:nvSpPr>
          <p:cNvPr id="9" name="Texto explicativo retangular com cantos arredondados 8"/>
          <p:cNvSpPr/>
          <p:nvPr/>
        </p:nvSpPr>
        <p:spPr>
          <a:xfrm>
            <a:off x="3146302" y="1611752"/>
            <a:ext cx="1656184" cy="612648"/>
          </a:xfrm>
          <a:prstGeom prst="wedgeRoundRectCallout">
            <a:avLst>
              <a:gd name="adj1" fmla="val 21470"/>
              <a:gd name="adj2" fmla="val 95733"/>
              <a:gd name="adj3" fmla="val 16667"/>
            </a:avLst>
          </a:prstGeom>
          <a:solidFill>
            <a:srgbClr val="E149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 smtClean="0"/>
              <a:t>Design</a:t>
            </a:r>
            <a:endParaRPr lang="pt-BR" sz="1500" dirty="0"/>
          </a:p>
        </p:txBody>
      </p:sp>
      <p:sp>
        <p:nvSpPr>
          <p:cNvPr id="10" name="Texto explicativo retangular com cantos arredondados 9"/>
          <p:cNvSpPr/>
          <p:nvPr/>
        </p:nvSpPr>
        <p:spPr>
          <a:xfrm>
            <a:off x="1331640" y="2074202"/>
            <a:ext cx="1656184" cy="612648"/>
          </a:xfrm>
          <a:prstGeom prst="wedgeRoundRectCallout">
            <a:avLst>
              <a:gd name="adj1" fmla="val 68865"/>
              <a:gd name="adj2" fmla="val 54884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 smtClean="0"/>
              <a:t>Filósofo</a:t>
            </a:r>
            <a:endParaRPr lang="pt-BR" sz="1500" dirty="0"/>
          </a:p>
        </p:txBody>
      </p:sp>
      <p:sp>
        <p:nvSpPr>
          <p:cNvPr id="11" name="Texto explicativo retangular com cantos arredondados 10"/>
          <p:cNvSpPr/>
          <p:nvPr/>
        </p:nvSpPr>
        <p:spPr>
          <a:xfrm>
            <a:off x="468523" y="2968855"/>
            <a:ext cx="1656184" cy="612648"/>
          </a:xfrm>
          <a:prstGeom prst="wedgeRoundRectCallout">
            <a:avLst>
              <a:gd name="adj1" fmla="val 70668"/>
              <a:gd name="adj2" fmla="val 52023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 smtClean="0"/>
              <a:t>Sociólogo</a:t>
            </a:r>
            <a:endParaRPr lang="pt-BR" sz="1500" dirty="0"/>
          </a:p>
        </p:txBody>
      </p:sp>
      <p:sp>
        <p:nvSpPr>
          <p:cNvPr id="12" name="Texto explicativo retangular com cantos arredondados 11"/>
          <p:cNvSpPr/>
          <p:nvPr/>
        </p:nvSpPr>
        <p:spPr>
          <a:xfrm>
            <a:off x="808327" y="4281048"/>
            <a:ext cx="1656184" cy="612648"/>
          </a:xfrm>
          <a:prstGeom prst="wedgeRoundRectCallout">
            <a:avLst>
              <a:gd name="adj1" fmla="val 90446"/>
              <a:gd name="adj2" fmla="val -1011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dirty="0" smtClean="0">
                <a:solidFill>
                  <a:schemeClr val="bg1">
                    <a:lumMod val="50000"/>
                  </a:schemeClr>
                </a:solidFill>
              </a:rPr>
              <a:t>Linguístico</a:t>
            </a:r>
            <a:endParaRPr lang="pt-BR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309201" y="3935084"/>
            <a:ext cx="98657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pt-BR" altLang="pt-BR" sz="3200" kern="0" dirty="0" smtClean="0">
                <a:solidFill>
                  <a:schemeClr val="bg1">
                    <a:lumMod val="50000"/>
                  </a:schemeClr>
                </a:solidFill>
              </a:rPr>
              <a:t>IHC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840871" y="277695"/>
            <a:ext cx="7485512" cy="1096962"/>
          </a:xfrm>
        </p:spPr>
        <p:txBody>
          <a:bodyPr/>
          <a:lstStyle/>
          <a:p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  <a:t>Quem está envolvido?</a:t>
            </a:r>
            <a:b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171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Porque “Só Funcionar” não é suficiente 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984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762899" cy="4488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1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7499211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</p:spTree>
    <p:extLst>
      <p:ext uri="{BB962C8B-B14F-4D97-AF65-F5344CB8AC3E}">
        <p14:creationId xmlns:p14="http://schemas.microsoft.com/office/powerpoint/2010/main" val="39695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63912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</p:spTree>
    <p:extLst>
      <p:ext uri="{BB962C8B-B14F-4D97-AF65-F5344CB8AC3E}">
        <p14:creationId xmlns:p14="http://schemas.microsoft.com/office/powerpoint/2010/main" val="39737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412776"/>
            <a:ext cx="2548877" cy="2005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4" y="3717032"/>
            <a:ext cx="7848872" cy="266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</p:spTree>
    <p:extLst>
      <p:ext uri="{BB962C8B-B14F-4D97-AF65-F5344CB8AC3E}">
        <p14:creationId xmlns:p14="http://schemas.microsoft.com/office/powerpoint/2010/main" val="273635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 kern="0" dirty="0" smtClean="0"/>
              <a:t>Qual o impacto das Tecnologias no nosso cotidiano?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097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7451299" cy="5254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</p:spTree>
    <p:extLst>
      <p:ext uri="{BB962C8B-B14F-4D97-AF65-F5344CB8AC3E}">
        <p14:creationId xmlns:p14="http://schemas.microsoft.com/office/powerpoint/2010/main" val="27621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707904" y="2143149"/>
            <a:ext cx="5220072" cy="385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Inicio uma gravação e....</a:t>
            </a:r>
          </a:p>
          <a:p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Onde está o botão “Pausar”?</a:t>
            </a:r>
          </a:p>
          <a:p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Vou testar o botão “Concluído” pra ver no que dá.</a:t>
            </a:r>
          </a:p>
          <a:p>
            <a:pPr marL="342900" indent="-342900">
              <a:buFontTx/>
              <a:buChar char="-"/>
            </a:pPr>
            <a:endParaRPr lang="pt-BR" altLang="pt-BR" sz="20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pt-BR" altLang="pt-BR" sz="2000" kern="0" dirty="0" err="1" smtClean="0">
                <a:solidFill>
                  <a:schemeClr val="bg1">
                    <a:lumMod val="50000"/>
                  </a:schemeClr>
                </a:solidFill>
              </a:rPr>
              <a:t>Haaaaa</a:t>
            </a: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.... Aprendi que o botão “Concluído” é na verdade “Pausar” ok.</a:t>
            </a:r>
          </a:p>
          <a:p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Quero concluir e ouvir a minha gravação, mas a única opção na interface é o botão “Concluído” que só pausa.</a:t>
            </a: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Depois de muitas tentativas</a:t>
            </a: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eu desisti e desliguei o iPhone. 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2" y="1831738"/>
            <a:ext cx="2987824" cy="44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5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635896" y="1802335"/>
            <a:ext cx="5220072" cy="285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Ao desbloquear a tela do iPhone, a tela do gravador “Em pausa” Apareceu.  </a:t>
            </a:r>
          </a:p>
          <a:p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Eis que, ao desbloquear a tela do iPhone, a tela do aplicativo é aberta automaticamente. </a:t>
            </a:r>
          </a:p>
          <a:p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Tento novamente clicar no botão “Concluído” para concluir. E nada.... Continua pausando... Gravando... Pausando... Gravando...  Pausando...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48" y="1806783"/>
            <a:ext cx="2959498" cy="44392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846660"/>
            <a:ext cx="1331640" cy="1997460"/>
          </a:xfrm>
          <a:prstGeom prst="rect">
            <a:avLst/>
          </a:prstGeom>
        </p:spPr>
      </p:pic>
      <p:cxnSp>
        <p:nvCxnSpPr>
          <p:cNvPr id="4" name="Conector de seta reta 3"/>
          <p:cNvCxnSpPr/>
          <p:nvPr/>
        </p:nvCxnSpPr>
        <p:spPr>
          <a:xfrm>
            <a:off x="3779912" y="5157192"/>
            <a:ext cx="64807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31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635896" y="1802335"/>
            <a:ext cx="5220072" cy="234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Frustrado, eu finalizo o aplicativo para continuar utilizando meu iPhone. </a:t>
            </a:r>
          </a:p>
          <a:p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Eis que a tela “Gravação em </a:t>
            </a: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ausa” aparece no canto superior do iPhone. Não parou... Está lá... Esperando que eu continue a gravação e pior... consumindo a minha bateria...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8" y="1786284"/>
            <a:ext cx="2933850" cy="440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635896" y="1802335"/>
            <a:ext cx="5220072" cy="220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Decido voltar ao aplicativo e tentar descobrir como desligá-lo.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2" y="1831738"/>
            <a:ext cx="2987824" cy="44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024336" cy="446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635896" y="1771988"/>
            <a:ext cx="5220072" cy="4432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E nada... Nada... realmente não existe o tal botão “Concluído”... Esse “Concluído” é na verdade “Pausado”.</a:t>
            </a:r>
          </a:p>
          <a:p>
            <a:endParaRPr lang="pt-BR" altLang="pt-BR" sz="2000" kern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O que faço agora???</a:t>
            </a:r>
          </a:p>
          <a:p>
            <a:endParaRPr lang="pt-BR" altLang="pt-BR" sz="2000" kern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Num ato desesperado dou várias dedadas pela interface tentando desvendar o enigma... Muitas dedadas... Dedadas munidas de muitas palavras de insatisfação #$%&amp;@*... Dedadas com munidas de força porque eu estava com raiva... Muita raiva.... </a:t>
            </a:r>
          </a:p>
          <a:p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Até que...  O inesperado acontece...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2" y="1831738"/>
            <a:ext cx="2987824" cy="44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0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779912" y="2636912"/>
            <a:ext cx="5220072" cy="148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Apareceu na tela uma janela com a opção de “Salvar” a minha gravação...</a:t>
            </a:r>
          </a:p>
          <a:p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J"/>
            </a:pP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 </a:t>
            </a: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 </a:t>
            </a: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Wingdings" panose="05000000000000000000" pitchFamily="2" charset="2"/>
              <a:buChar char="J"/>
            </a:pPr>
            <a:endParaRPr lang="pt-BR" altLang="pt-BR" sz="2000" kern="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J"/>
            </a:pP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Usuário Feliz</a:t>
            </a:r>
          </a:p>
          <a:p>
            <a:pPr marL="342900" indent="-342900">
              <a:buFont typeface="Wingdings" panose="05000000000000000000" pitchFamily="2" charset="2"/>
              <a:buChar char="J"/>
            </a:pPr>
            <a:endParaRPr lang="pt-BR" altLang="pt-BR" sz="2000" kern="0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J"/>
            </a:pP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   </a:t>
            </a:r>
            <a:endParaRPr lang="pt-BR" altLang="pt-BR" sz="20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J"/>
            </a:pPr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J"/>
            </a:pP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   </a:t>
            </a:r>
            <a:endParaRPr lang="pt-BR" altLang="pt-BR" sz="20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J"/>
            </a:pPr>
            <a:endParaRPr lang="pt-BR" altLang="pt-BR" sz="20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3" y="1772816"/>
            <a:ext cx="3007503" cy="451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4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602098" y="1412776"/>
            <a:ext cx="5220072" cy="40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Salvei... e, em seguida,  apareceu uma lista com as minhas gravações... Era tudo o que eu queria... </a:t>
            </a: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   </a:t>
            </a:r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Mas como foi que eu fiz isso?? Foi uma consequência de várias dedadas rápidas e simultâneas.. Seria uma combinação de dedadas?? </a:t>
            </a:r>
          </a:p>
          <a:p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Tento iniciar uma nova gravação para tentar descobrir qual foi a dedada que deu certo... E nada... Novamente o botão “Concluído que só pausa.”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3" y="1433087"/>
            <a:ext cx="2973705" cy="44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635896" y="1802335"/>
            <a:ext cx="5220072" cy="234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Novamente várias dedadas... Muitas dedadas... E mais dedadas... Mais um pouco... Agora mais rápido... Dois dedos... Três dedos.... Mais junto... Mais espaçado... Dedos para o lado, agora pro outro, mais dedadas, Até que....</a:t>
            </a:r>
          </a:p>
          <a:p>
            <a:endParaRPr lang="pt-BR" altLang="pt-BR" sz="20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- Descobri!!!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2" y="1831738"/>
            <a:ext cx="2987824" cy="44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Porque “só funcionar” não é suficiente?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024336" cy="446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645381" y="2132856"/>
            <a:ext cx="5220072" cy="126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342900" indent="-342900">
              <a:buFontTx/>
              <a:buChar char="-"/>
            </a:pP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O botão que conclui na verdade é a palavra “Concluído” e não o botão vermelho.</a:t>
            </a:r>
          </a:p>
          <a:p>
            <a:pPr marL="342900" indent="-342900">
              <a:buFontTx/>
              <a:buChar char="-"/>
            </a:pPr>
            <a:endParaRPr lang="pt-BR" altLang="pt-BR" sz="2000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Mas o que tem de errado na palavra concluído? Porque não percebi que a palavra era, na verdade, um botão?</a:t>
            </a:r>
          </a:p>
        </p:txBody>
      </p:sp>
    </p:spTree>
    <p:extLst>
      <p:ext uri="{BB962C8B-B14F-4D97-AF65-F5344CB8AC3E}">
        <p14:creationId xmlns:p14="http://schemas.microsoft.com/office/powerpoint/2010/main" val="17140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1520" y="2348880"/>
            <a:ext cx="7572375" cy="3384376"/>
          </a:xfrm>
        </p:spPr>
        <p:txBody>
          <a:bodyPr>
            <a:normAutofit/>
          </a:bodyPr>
          <a:lstStyle/>
          <a:p>
            <a:r>
              <a:rPr lang="pt-BR" sz="2800" dirty="0" smtClean="0"/>
              <a:t>Onde as </a:t>
            </a:r>
            <a:r>
              <a:rPr lang="pt-BR" sz="2800" dirty="0" err="1" smtClean="0"/>
              <a:t>Tics</a:t>
            </a:r>
            <a:r>
              <a:rPr lang="pt-BR" sz="2800" dirty="0" smtClean="0"/>
              <a:t> estão presentes? </a:t>
            </a:r>
            <a:br>
              <a:rPr lang="pt-BR" sz="2800" dirty="0" smtClean="0"/>
            </a:b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Em que quantidade?</a:t>
            </a:r>
            <a:br>
              <a:rPr lang="pt-BR" sz="2800" dirty="0" smtClean="0"/>
            </a:b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Que importância elas adquiriram?</a:t>
            </a:r>
            <a:br>
              <a:rPr lang="pt-BR" sz="2800" dirty="0" smtClean="0"/>
            </a:br>
            <a:r>
              <a:rPr lang="pt-BR" sz="2800" dirty="0"/>
              <a:t/>
            </a:r>
            <a:br>
              <a:rPr lang="pt-BR" sz="2800" dirty="0"/>
            </a:br>
            <a:r>
              <a:rPr lang="pt-BR" sz="2800" dirty="0" smtClean="0"/>
              <a:t>Qual o Impacto para pessoas que utilizam e que desenvolvem?</a:t>
            </a:r>
            <a:endParaRPr lang="pt-BR" sz="2800" dirty="0"/>
          </a:p>
        </p:txBody>
      </p:sp>
      <p:pic>
        <p:nvPicPr>
          <p:cNvPr id="1026" name="Picture 2" descr="http://3.bp.blogspot.com/-K8KMXy9lPeQ/Tv0MsJRod2I/AAAAAAAABLw/CrWYlevHGgU/s1600/Curso_fotografia_dicas_fot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44" y="1106996"/>
            <a:ext cx="1381043" cy="132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4.bp.blogspot.com/-mGk_Hl-bLH4/Uo4Yb-x-myI/AAAAAAAAAaE/e1HIjygO8CE/s1600/washing-machine-carto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27" y="2708920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345" y="4235733"/>
            <a:ext cx="1390557" cy="14975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4" y="1234455"/>
            <a:ext cx="15430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9512" y="146222"/>
            <a:ext cx="8496944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pt-BR" altLang="pt-BR" sz="3800" kern="0" dirty="0" smtClean="0">
                <a:solidFill>
                  <a:schemeClr val="bg1">
                    <a:lumMod val="50000"/>
                  </a:schemeClr>
                </a:solidFill>
              </a:rPr>
              <a:t>Atividade (20 minutos)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3039" y="1628800"/>
            <a:ext cx="8640961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SzPct val="70000"/>
              <a:buFont typeface="Arial" charset="0"/>
              <a:buChar char="►"/>
              <a:defRPr sz="24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-"/>
              <a:defRPr sz="2400">
                <a:solidFill>
                  <a:srgbClr val="333333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2400">
                <a:solidFill>
                  <a:srgbClr val="333333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400">
                <a:solidFill>
                  <a:srgbClr val="333333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»"/>
              <a:defRPr sz="2400">
                <a:solidFill>
                  <a:srgbClr val="333333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»"/>
              <a:defRPr sz="2400">
                <a:solidFill>
                  <a:srgbClr val="333333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»"/>
              <a:defRPr sz="2400">
                <a:solidFill>
                  <a:srgbClr val="333333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»"/>
              <a:defRPr sz="2400">
                <a:solidFill>
                  <a:srgbClr val="333333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»"/>
              <a:defRPr sz="2400">
                <a:solidFill>
                  <a:srgbClr val="333333"/>
                </a:solidFill>
                <a:latin typeface="+mn-lt"/>
              </a:defRPr>
            </a:lvl9pPr>
          </a:lstStyle>
          <a:p>
            <a:pPr>
              <a:buFontTx/>
              <a:buChar char="►"/>
            </a:pPr>
            <a:r>
              <a:rPr lang="pt-BR" altLang="pt-BR" sz="2000" kern="0" dirty="0" smtClean="0"/>
              <a:t>Briefing: Interação entre pessoas em uma festa</a:t>
            </a:r>
          </a:p>
          <a:p>
            <a:pPr lvl="1">
              <a:buFontTx/>
              <a:buChar char="►"/>
            </a:pPr>
            <a:r>
              <a:rPr lang="pt-BR" altLang="pt-BR" sz="2000" kern="0" dirty="0" smtClean="0"/>
              <a:t>Uma casa noturna quer promover a paquera/flerte.  Pensou em algo como um "correio elegante" digital. </a:t>
            </a:r>
          </a:p>
          <a:p>
            <a:pPr lvl="1">
              <a:buFontTx/>
              <a:buChar char="►"/>
            </a:pPr>
            <a:r>
              <a:rPr lang="pt-BR" altLang="pt-BR" sz="2000" kern="0" dirty="0" smtClean="0"/>
              <a:t>Pensa, a princípio, em um site acessível pelo celular ou um aplicativo, mas pode-se instalar um telão na boate também.</a:t>
            </a:r>
          </a:p>
          <a:p>
            <a:pPr lvl="1">
              <a:buFontTx/>
              <a:buChar char="►"/>
            </a:pPr>
            <a:r>
              <a:rPr lang="pt-BR" altLang="pt-BR" sz="2000" kern="0" dirty="0" smtClean="0"/>
              <a:t>Entretanto, a casa noturna não quer que nenhum dos usuários sejam incomodados ou se sintam ofendidos, e tem uma preocupação com questões de gênero: tem foco em públicos </a:t>
            </a:r>
            <a:r>
              <a:rPr lang="pt-BR" altLang="pt-BR" sz="2000" kern="0" dirty="0" err="1" smtClean="0"/>
              <a:t>hetero</a:t>
            </a:r>
            <a:r>
              <a:rPr lang="pt-BR" altLang="pt-BR" sz="2000" kern="0" dirty="0" smtClean="0"/>
              <a:t> e LGBT, não quer discriminar mas quer promover a interação do flerte. </a:t>
            </a:r>
          </a:p>
          <a:p>
            <a:pPr lvl="1">
              <a:buFontTx/>
              <a:buChar char="►"/>
            </a:pPr>
            <a:endParaRPr lang="pt-BR" altLang="pt-BR" sz="2000" kern="0" dirty="0"/>
          </a:p>
          <a:p>
            <a:pPr>
              <a:buFontTx/>
              <a:buChar char="►"/>
            </a:pPr>
            <a:r>
              <a:rPr lang="pt-BR" altLang="pt-BR" sz="2000" kern="0" dirty="0" smtClean="0"/>
              <a:t>Você tem alguma ideia de interface? O que você proporia para este cliente? Elabore um artefato “entregável”. </a:t>
            </a:r>
          </a:p>
          <a:p>
            <a:pPr>
              <a:buFontTx/>
              <a:buChar char="►"/>
            </a:pPr>
            <a:endParaRPr lang="pt-BR" altLang="pt-BR" sz="2000" kern="0" dirty="0" smtClean="0"/>
          </a:p>
        </p:txBody>
      </p:sp>
    </p:spTree>
    <p:extLst>
      <p:ext uri="{BB962C8B-B14F-4D97-AF65-F5344CB8AC3E}">
        <p14:creationId xmlns:p14="http://schemas.microsoft.com/office/powerpoint/2010/main" val="15196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1560" y="3212976"/>
            <a:ext cx="8064896" cy="1684150"/>
          </a:xfrm>
        </p:spPr>
        <p:txBody>
          <a:bodyPr>
            <a:normAutofit fontScale="90000"/>
          </a:bodyPr>
          <a:lstStyle/>
          <a:p>
            <a:r>
              <a:rPr lang="pt-BR" altLang="pt-BR" sz="3600" kern="0" dirty="0"/>
              <a:t>Qual foi seu primeiro pensamento? </a:t>
            </a:r>
            <a:r>
              <a:rPr lang="pt-BR" altLang="pt-BR" sz="3600" kern="0" dirty="0" smtClean="0"/>
              <a:t/>
            </a:r>
            <a:br>
              <a:rPr lang="pt-BR" altLang="pt-BR" sz="3600" kern="0" dirty="0" smtClean="0"/>
            </a:br>
            <a:r>
              <a:rPr lang="pt-BR" altLang="pt-BR" sz="3600" kern="0" dirty="0"/>
              <a:t/>
            </a:r>
            <a:br>
              <a:rPr lang="pt-BR" altLang="pt-BR" sz="3600" kern="0" dirty="0"/>
            </a:br>
            <a:r>
              <a:rPr lang="pt-BR" altLang="pt-BR" sz="3600" kern="0" dirty="0" smtClean="0"/>
              <a:t>Foi </a:t>
            </a:r>
            <a:r>
              <a:rPr lang="pt-BR" altLang="pt-BR" sz="3600" kern="0" dirty="0"/>
              <a:t>nas funcionalidades? </a:t>
            </a:r>
            <a:br>
              <a:rPr lang="pt-BR" altLang="pt-BR" sz="3600" kern="0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127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 kern="0" dirty="0"/>
              <a:t>Em algum momento você pensou nos usuários?</a:t>
            </a:r>
            <a:br>
              <a:rPr lang="pt-BR" altLang="pt-BR" sz="3600" kern="0" dirty="0"/>
            </a:b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1"/>
            <a:ext cx="2563314" cy="250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7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7584" y="3284984"/>
            <a:ext cx="7553324" cy="1684150"/>
          </a:xfrm>
        </p:spPr>
        <p:txBody>
          <a:bodyPr>
            <a:normAutofit fontScale="90000"/>
          </a:bodyPr>
          <a:lstStyle/>
          <a:p>
            <a:r>
              <a:rPr lang="pt-BR" altLang="pt-BR" sz="3600" kern="0" dirty="0"/>
              <a:t>Pensou nas características e habilidades dos usuários? </a:t>
            </a:r>
            <a:r>
              <a:rPr lang="pt-BR" altLang="pt-BR" sz="3600" kern="0" dirty="0" smtClean="0"/>
              <a:t/>
            </a:r>
            <a:br>
              <a:rPr lang="pt-BR" altLang="pt-BR" sz="3600" kern="0" dirty="0" smtClean="0"/>
            </a:br>
            <a:r>
              <a:rPr lang="pt-BR" altLang="pt-BR" sz="3600" kern="0" dirty="0"/>
              <a:t/>
            </a:r>
            <a:br>
              <a:rPr lang="pt-BR" altLang="pt-BR" sz="3600" kern="0" dirty="0"/>
            </a:br>
            <a:r>
              <a:rPr lang="pt-BR" altLang="pt-BR" sz="3600" kern="0" dirty="0" smtClean="0"/>
              <a:t>Pensou </a:t>
            </a:r>
            <a:r>
              <a:rPr lang="pt-BR" altLang="pt-BR" sz="3600" kern="0" dirty="0"/>
              <a:t>nas suas preferências?</a:t>
            </a:r>
            <a:br>
              <a:rPr lang="pt-BR" altLang="pt-BR" sz="3600" kern="0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177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28675" y="1844824"/>
            <a:ext cx="806380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pt-BR" sz="2800" b="0" kern="0" dirty="0" smtClean="0">
                <a:solidFill>
                  <a:schemeClr val="bg1">
                    <a:lumMod val="50000"/>
                  </a:schemeClr>
                </a:solidFill>
              </a:rPr>
              <a:t>Faixa etária?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pt-BR" sz="2800" b="0" kern="0" dirty="0" smtClean="0">
                <a:solidFill>
                  <a:schemeClr val="bg1">
                    <a:lumMod val="50000"/>
                  </a:schemeClr>
                </a:solidFill>
              </a:rPr>
              <a:t>Preferências sexuais?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pt-BR" sz="2800" b="0" kern="0" dirty="0" smtClean="0">
                <a:solidFill>
                  <a:schemeClr val="bg1">
                    <a:lumMod val="50000"/>
                  </a:schemeClr>
                </a:solidFill>
              </a:rPr>
              <a:t>Possuem celulares com acesso à Internet?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pt-BR" sz="2800" b="0" kern="0" dirty="0" smtClean="0">
                <a:solidFill>
                  <a:schemeClr val="bg1">
                    <a:lumMod val="50000"/>
                  </a:schemeClr>
                </a:solidFill>
              </a:rPr>
              <a:t>São experientes em tecnologia?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pt-BR" sz="2800" b="0" kern="0" dirty="0" smtClean="0">
                <a:solidFill>
                  <a:schemeClr val="bg1">
                    <a:lumMod val="50000"/>
                  </a:schemeClr>
                </a:solidFill>
              </a:rPr>
              <a:t>Utilizam celulares dentro da casa noturna?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altLang="pt-BR" sz="2800" b="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Para qual finalidade?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altLang="pt-BR" sz="2800" b="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Como usam? </a:t>
            </a:r>
            <a:endParaRPr lang="pt-BR" altLang="pt-BR" sz="2800" b="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altLang="pt-BR" sz="2800" b="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pt-BR" altLang="pt-BR" sz="2800" b="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sz="2800" b="1" kern="0" dirty="0">
                <a:solidFill>
                  <a:schemeClr val="bg1">
                    <a:lumMod val="50000"/>
                  </a:schemeClr>
                </a:solidFill>
              </a:rPr>
              <a:t>Quem são os frequentadores do local?</a:t>
            </a:r>
            <a:br>
              <a:rPr lang="pt-BR" altLang="pt-BR" sz="2800" b="1" kern="0" dirty="0">
                <a:solidFill>
                  <a:schemeClr val="bg1">
                    <a:lumMod val="50000"/>
                  </a:schemeClr>
                </a:solidFill>
              </a:rPr>
            </a:b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21153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504" y="28357"/>
            <a:ext cx="910850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pt-BR" altLang="pt-BR" sz="37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altLang="pt-BR" sz="37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pt-BR" altLang="pt-BR" sz="37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  <a:t>Baseando-se na sua experiência, você considera que a maioria dos frequentadores:</a:t>
            </a:r>
            <a:b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</a:b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828675" y="1600200"/>
            <a:ext cx="7485512" cy="45720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É jovem;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Possui smartphone;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Utiliza SMS, </a:t>
            </a:r>
            <a:r>
              <a:rPr lang="pt-BR" altLang="pt-BR" sz="2400" kern="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Facebook</a:t>
            </a:r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e </a:t>
            </a:r>
            <a:r>
              <a:rPr lang="pt-BR" altLang="pt-BR" sz="2400" kern="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Instagram</a:t>
            </a:r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dentro da casa noturna;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Gostaria de ter um aplicativo específico para flertar neste estabelecimento;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684" y="1700808"/>
            <a:ext cx="446449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altLang="pt-BR" sz="28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  <a:t>Então você resolve marcar uma reunião e conversar melhor com o cliente...</a:t>
            </a:r>
            <a:b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8675" y="1600200"/>
            <a:ext cx="7343725" cy="4572000"/>
          </a:xfrm>
        </p:spPr>
        <p:txBody>
          <a:bodyPr/>
          <a:lstStyle/>
          <a:p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Então você descobre que a maioria dos frequentadores da casa noturna é homem, aparentando possuir entre 20 e 30 </a:t>
            </a:r>
            <a:r>
              <a:rPr lang="pt-BR" altLang="pt-BR" sz="2400" kern="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anos. </a:t>
            </a:r>
          </a:p>
          <a:p>
            <a:r>
              <a:rPr lang="pt-BR" altLang="pt-BR" sz="2400" kern="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 </a:t>
            </a:r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maioria possui smartphone com acesso à </a:t>
            </a:r>
            <a:r>
              <a:rPr lang="pt-BR" altLang="pt-BR" sz="2400" kern="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Internet.</a:t>
            </a:r>
            <a:endParaRPr lang="pt-BR" altLang="pt-BR" sz="2400" kern="0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pt-BR" altLang="pt-BR" sz="2400" kern="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Já </a:t>
            </a:r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sei, vou criar um APP.</a:t>
            </a:r>
          </a:p>
          <a:p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Fantástico!!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679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79512" y="2996952"/>
            <a:ext cx="509779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endParaRPr lang="pt-BR" altLang="pt-BR" sz="28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pt-BR" altLang="pt-BR" sz="28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altLang="pt-BR" sz="28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  <a:t>Agora devo pensar nas funcionalidades do </a:t>
            </a:r>
            <a:r>
              <a:rPr lang="pt-BR" altLang="pt-BR" sz="2400" kern="0" dirty="0" smtClean="0">
                <a:solidFill>
                  <a:schemeClr val="bg1">
                    <a:lumMod val="50000"/>
                  </a:schemeClr>
                </a:solidFill>
              </a:rPr>
              <a:t>APP:</a:t>
            </a:r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8675" y="1600200"/>
            <a:ext cx="7485512" cy="4572000"/>
          </a:xfrm>
        </p:spPr>
        <p:txBody>
          <a:bodyPr/>
          <a:lstStyle/>
          <a:p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Com base em que?</a:t>
            </a:r>
          </a:p>
          <a:p>
            <a:endParaRPr lang="pt-BR" altLang="pt-BR" sz="2400" kern="0" dirty="0">
              <a:solidFill>
                <a:schemeClr val="bg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pt-BR" altLang="pt-BR" sz="240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No que já existe? </a:t>
            </a:r>
          </a:p>
          <a:p>
            <a:pPr lvl="1"/>
            <a:r>
              <a:rPr lang="pt-BR" altLang="pt-BR" sz="21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[enviar </a:t>
            </a:r>
            <a:r>
              <a:rPr lang="pt-BR" altLang="pt-BR" sz="2100" kern="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msg</a:t>
            </a:r>
            <a:r>
              <a:rPr lang="pt-BR" altLang="pt-BR" sz="21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, curtir foto, cutucar, assoprar, ignorar, ...?]</a:t>
            </a:r>
          </a:p>
          <a:p>
            <a:endParaRPr lang="pt-BR" altLang="pt-BR" sz="2400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r>
              <a:rPr lang="pt-BR" altLang="pt-BR" sz="2400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Na experiência do usuário?</a:t>
            </a:r>
          </a:p>
          <a:p>
            <a:pPr lvl="1"/>
            <a:r>
              <a:rPr lang="pt-BR" altLang="pt-BR" sz="21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Virtualmente eles preferem: enviam </a:t>
            </a:r>
            <a:r>
              <a:rPr lang="pt-BR" altLang="pt-BR" sz="2100" kern="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msg</a:t>
            </a:r>
            <a:r>
              <a:rPr lang="pt-BR" altLang="pt-BR" sz="2100" kern="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? curtir fotos, cutucar? Assoprar? Ignorar? ...?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681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2wCEAAkGBxQSEhMTEhQVFhAXFRUUGBQVFxQXFBUUFBUWFxQVFRcYHiggGholGxYZITEhJSkrLi4uFx8zODMtNygtLisBCgoKDg0OGxAQGiwkICQsLCwsLCwsLCwsLCwsLCwsLCwtLywsLCwsLCwsLCwsLCwsLCwsLCwsLCwsLCwsLCwsLP/AABEIALEBHAMBEQACEQEDEQH/xAAcAAEAAQUBAQAAAAAAAAAAAAAABQIDBAYHAQj/xABCEAACAQIDBgMECAMHAwUAAAABAgADEQQSIQUGMUFRYRMicTKBkaEHFCNCUnKxwSRi0RUzQ5Ky4fCCs/EWNFNjo//EABsBAQACAwEBAAAAAAAAAAAAAAACAwEEBQYH/8QANhEBAAEDAgIGCAYDAAMAAAAAAAECAxEEIRIxBRNBYXGxIjJRgZHB0fAUM0JSoeEVNPEjJEP/2gAMAwEAAhEDEQA/AO4wEBAQEBAQEBAQEBAQEBAQEBAQEBAQEBAQEBAQEBAQEBAt1K6qQGYAnhcgX+MBTxCtorKTYGwIOhAIPpYj4wLkBAQEBAQEBAQEBAQECwuJFyp0YW06gkAEe8wKnrAaDVuFhx7+g1GsC7AQEBAQEBAQEBAQEBAQEBAQEBAt1KKsbsoJHMgGB6lJQbhQDwuAAbQK4CAgICAgICAgICAgUutx/TjAgNt1/Cs7m2XQtwBVxlVuxve/5V5WgZOynZwORPmqHozEt4Q/LcjTudOYTEBAQEBAQEBAQEBAQEBAQEBAQEBAQEBAQEBAQEBAQEBAQKHrKOJErrvUUetMQzFMzyaZ9KN6mCIoqXqeJTTKASSlR1VuXAaMfyyqnV2apxFSU26o7G0bMKIioGBIGp4Fm5mx7yVGptV7U1QxNFUc4Z0vRICAgICAgICAgICAgICAgICAgICAgICAgICAgICAgeM1hc8JiqqKYzJzYFXEFuGi/MzjX9XVXOKdo/lsU24jms5Zp4WLNWuq8XUctSOl/wBpKLVcxmIn4HFC3UFxfQia9VKcS8w+0mpmx8y9DxHoZsabX3LU4q3j75I12Yq5J2hWDqGU3BnoLdym5TFVM7S05iYnErksYICAgeZhe19ekDE2g7qM6nygeYacPxAnn66QPcJi8xCki7LnQ8M68/KdQwuLjuOtgFO0sSVAVfbY2HYXVb/5mUds1+UCg1MhWlT81Q6ktfTqx9LjTuvWBmU1yjzNfqTYf7AQKwYHsBAQEBAQEBAQEBAQEBAQEBAQI/H17tk6an9hOTr7/pdXHjLYs0bcTHZwASTYAXPoJoRGZxCydt2v43atd6jUsMoJB8zm2Vf5V4gkc2IOugGl52rOlotxEzGZa1Vc1LdTYeNfzHEG/S1Ugf8A6j5Wl011dkR9+5jEImpSxGFe97XPInw2P84NypP4rnlK7lqi9GK439v9sxVNPJJ4baQrLmtZuYPEEaGed1dmbNyaZ93g3bdXFTlL7Cx2WoEPsvp6NyPv4fCbHRuom3c4J5VeaF+jNOfY2iejaRAQLddmAuoDHoTb52gRlfaaCwr0iqkgByA9MsTZQGGoJNgNBckWvApp40ocl/FpMPIx9oEgko+nmFho3uOup07utopzFO8wsptzPNapYYBFQkkLcg3IbzHMdRr7WvuE0qtfdnliFsWYVZmY03c+dVtbS1yVJOndBMTrrkTOJItQp+ueE1SqwzXA4cQRpYA8zZR/0iWWukZziuPfDFVnbMSLtCmiq9d1esx8tNQWYMfuUk46XtmsOp7dK1dou08VE5hTVTNM4lIUcY7WPhEIebEhgO6ZbgyxFnQEBAQEBAQEBAQEBAQEBAQEBA4PiPparGrUy4ZAM7D22b2TlGot0nPudH03K5rmqd10XpiMYSWB3sxGNw9dnUUwlSgFNMMo83i5g12N9QhHDgZdZ0du3PFG896NVyqXQt0sGFpr1tx5mXzvKDmu2/pLxf1spSdqaeK1OlTSnTdSisVz1mcZr3ANlto3a5hNU7zHYtimNontdCw2MGMwdOuyhWdWDAcMyMUbL2upt2mYnMZQmMThpuMrfVnqM7WpJSFW2mZixVVUXI1JYAn+WUazSRqKY7JjklaucEqcJvhhmykVQpBB8/l1BuNTp85xJ0Oot1RPDnHs3/ttxdt1RzdepVAwDKQVIuCDcEHgQRxE9O56qAgUVAx9kgeov8NYENjqLEkXXU+aykK681dbm57/ALXB5es1M5m3Ty7Z7/vmvt0dsrgW05uML1JAkZiJZUGn3mOEUNTMjMSywatEhs6HLU6jmDxF+IvYDTXQW4CSt3q7VXFTP0YmmKoxKb2X51DjIG4EZNQed2LEk9763notPfpvUcVP/JaddE0ziUnL0CAgICAgICAgICAgICAgICAgc+G6OCLv/C0LZ2/w1/Ee081c1F7rKsVzzntn2t6KaeGNmNtfdqnRpVGw6+GCvmprYU2ZdabkHgVN+FhZmuDpNrSayuK4prnMT7Vdy3GMxCX3R2wGpr1tw5zp3LnBV6XKe1REZjZax+5uGq1WqLUqUs7FmRPDtmY3YoWUlSTx49rTExbr3ynFdVOyWxWSlRWjSAWmi5RcmwUcyTqepPHiZLrKZq4YlDE85cr2tiGxVWuEsKBRKKtqWK03VgwHDXIAfVpVqtXFjEYzKyzZ6zfsQWJ3Cd9KdRQxNhmUjU6C5U/tNS30rEzETT/KyrS4jMS+htiYEYfD0KAtalSp0tL28iBdL68p12ozYCBbxFTKpPQf+JVeudXbmr2M0xmcNQ3g24KC2XWsQCF5+YkC1+ZIPXhwNwJydJY63NdfKP5bNyvh2hCLsTGVxmqVFQn7oUswHQuXBPprbqZ0qeKPUpiI79vKPNRiO2VrEUMZhfMHDKOoNv8ArUk3HcG46GQrs0XdrlOJ9sfX67MxVNPKUhht5C9HxSCnmyZLXc1AbFFtx7Nre4sDqJz7fR9fHPWzimO32/RfVejHo81jENjquqAU17u+b3hVZfgbdpv02rUR6NvPjj5zlTM1dtTHTbeIoELi0Hhn/EXW3U3sOHEghTYE62NqbuitXYngjhq9n38kqbtVPPeG1bvY37UAHyuPdcC4PwvNLo6uq3fm3V2+cLb8RVRxQ2iegaZAQEBAQEBAQEBAQEBAQEBAQNcoc/Un5zyfOqZ73Q7GQUuLGTxlhpO0dh18K7VcMvi0iS3gg5XW+tkJNm1vzWdKzrqeHgvR7+fx+5U1WpzmlFVfpAqIcjYeuKmvlKsCbWuR5TcC41HWXfh9LXHFFW3ijxXI2x/DD2jtHGY3yW8KgbZgL531uQWPAdrAevCYq1en08Yo38PqlFi5X6yX2ZsgIoFuE4V69Vcqmqpu0xFMYhJYSh9rSH/2U/8AUJixGbtMd8ebFc+jPg6TPYOUQEDSvpO3qbAUqWSmHNVmXUkZcgDcBx+I+cpv2Yu0cEzhKmrhnLV91631nFJWq+2adNra2VjTF1AJNhck2vM27dNumKaeRNUzOZbtvLtoYLDGsEztmVFW5AzObXYgE2AudBykpZiMzhC7r7y/2jTqZ0QWzZXQsadRVYoxXMLjX435QTGN4e7Gwamqq8VW7gcs7hR8gCPRpKqMowpwv0iYZsQlAIcjmy1A6MfbyBnpDVEJtYk3swNpHKfDKW3mwqtSc5RoCdeFxrr20hFoGx96qGBqomIcpTp1aig5XYimlR01CAnQWHDl2mjd0lU6qm9T7/hhbTcjq5pn3O1AzoqHsBAQEBAQEBAQEBAQEBAQEClzYE9piqcRMjX8Lwnk6HQllCWoqC17ix/aY5jCxWDDcVHu1/W0rqohOKphhLgl5DtwlUwnlRVp2kRY2eL4iiP5wfhr+0v0cZv0eLF31Jb/AD1rmEBAgN8Nj0cTTQVqavle634i6kGx7/sJodI3K6LcTROJz9V1mImrdzvaWz2wFVa9IM1HQFf/AIwAAoH8trjtpKdHrJux1Vc4nsn2/wB+ad21w+lS2hdqYfFUSlXK9NgLqTbuDpqCCLgjXSbM3LtO1VGe+FcY5xKLxe1cLgaZWkDmblmZqj24BS5vz48Bcn1nbmur9PDH8ldWe3KL3e3jYOTXGSoXYqLWUo2U2U9Vt+vaS62LkT1cxMwxwTT60JXA7Awa1vHW4Nw2T7PKLNmVb5c+UNrlJt7tJROopifSpmJWbzGIwv72b0otPIPMz+UKPvdQDz7nlqTwl9uua98YjvVTGGk7N3YGNxOH8VmFqmYkZTnOc1HJBXS9rW981vx0VXqbdHKV02MUTVLvs6DWICAgICAgICAgICAgICAgIFnGNam5/lb9JTqJxaqnunySo3qhC4YaTzNDelkrLUQiJYhQ0hKUMasJVUlCNxJlUpwxtjm+Lo/mPyRjNnQf7NHj8pRvfly36erc0gIGBtf2V/N+xnN6T/Lp8flK+x60o2thVdSGAIIsQeYnG4e1sZatj9w6LklM6X1srED4cvdNqnXaiiMZz4ozbolawm5FKkcwW7dTcn5yi9qr9yMVTt3J0UUU8oZGO2CjrlZQR/zUHkZrUV126uKmcSsnFUYlrOK3UcHyV6oT8JN7eh4zp0dL3IjFVMT/AAonTUzylVht3lRsxuz2sWYksR6nWUX+kbl2McoWW7FNG7Yd16FsVR9W+SNK9DOdTR4z5Slf/Ll0qepcwgICAgICAgICAgICAgICAgYm1HtSbvp8SBNXXTjT1eCy168IuhPO0tyV8S2EXpMChpCWYY1cyupKEVi2lMpwxthN/GUfVv8AtvNrQf7NHv8AKUb/AOXP32ugz1TmkBAwNrcE/N+05nSfqU+PyX2OcsdROXC+XtoYypZZGYZyxa9KVVUpRKOrUpVMJwj6ySKS5u8P4ul6t/oabnR3+xT7/KVd/wDLlv8APUucQEBAQEBAQEBAQEBAQEBAQIHfWoVw2Ye0tSmw9zX+B4HsZC5Zi9RNue2P+MTc6vFSO2XtWnVHlYZuan2h7v3nnb2lu6ecXIx39nxbtu7Rc9WUorSuJTVXmci3UaQllh1nldUsxCLxbSqVkIintEUK9KqxAVaiBieAV2CMfcGM2+j4/wDYpx97I3vy5dUnqXMICBg7V4L+b9jOb0n6lPj8pX2OcsZTOXC6SrWVFLMQqgXJJsAO5iIztDDU8ZvdVZmXCYKvVC3+0ZXpozcrAi+XufgZtU6aI/MqiO7nJG8bKKe19oNctgSq29nNmYn3KLD4xVY03ZXP37koz7YZ2A2h4wOanUpVV9qnUUqR3UkWde499pz71rgnnEx7Y+9lkLWJWa8pQbvj+Lperf6Gm30f/s0+/wApQv8A5ct9nqXOICAgICAgICAgICAgICAgIERvDTFSmaR56n3cJzdfqqrWItzirn9+K61birPFGznu0N2KqEvRYk8bcDfqD1lmm6bprjq9TTt7Y3j3x/1Rc0M0+lan78VGF3trUAVqrmy3uWupAHU24dzLb3Q9q7i5YrxE++Pd9/BG3raqfRuRv8JS+A34oVVBswBBOZcrKbcbEHW3aaVfQ+ojemYq8J+v1Xxrbf6swzP/AFHh2+/bhxVh7Quo4cxrNWro7VR+ifjE+UrY1Nmf1LFfbVEf4g+f9JT/AI/VT/8AOVn4i1+6ENtHeGivFj7lbrbp10kqeidXV+j4zH1PxdmP1ebUNo7QGOqJh6YOTP8AaHS+UWJ4Xtprr2nU0+k/x9FWouzEzEbRHt+s+WWvdvfiJi3RG08/B9DUmBAI4EAj0M3qauKImO1VMY2VSQQNe3trmn4NQC4DspHVWXUfK/ulN/TRqKODOJ5wxN3qpirs7WLgdu0alsrgE8m0N+nQzjX9HesevTt7Y3j78Wzbv27nqzukiQe4mvFS7ClxfmZCYyytmn3Mjhlj12tIVMwiMXUlUrIQezNtAbSwtFdb1DnPJQab5R63tOz0bpJpj8Tc2jlHfM7NXUXoz1VO89vd2utTttQgICAgICAgICAgICAgICB4xtMTOIzI17G4wLd3NgSPmQFH6Ty1+9Ndc1z2t6ijEYXEsReQjEwy1rfjZ1N8PULKpNgNRxDGxHwJnR6JqrjU00RO05zHZO0tbVxHVzVMbxyc+wGCWmoC3AubgnNqx1Nzrbh8BxnsaacONVXxc1TqSbcbHl1GnvsP1mcsQsYxTbUHQc9LD/n6RszDBrpmUnlYX+N7/HWEo2T26eFVKFWqB9pUqG5PHVgAB0F2vPHdNV1TqerztEZx7nc0UR1cVdrt2yWvRp/kA+At+06Oiq4tPRPdCi7GK5Zc2lZAiduoKgFNhccT68B+85HSV6YmmmmcTG/yj5tizTE5mWo47dRWBNM5W6HUGZ0vTN+3td9KPhP395VXdDbq3o2n+GsbVxmNwz06aZyC1iA9gq6XPpxPTTvOpZt6LVRNduiO/bGPvuatVV+16NdXh25ZC7drFb+K/wB7W7c/ZJHbjpNqOjNL+zzUTq737vJQu3q9z9o2XkLm44W1+Pxmf8Xpf2Qfir37mA2269/NUY2F7Zm1sT5dD6D3R/jNJ+yEvxV79yA23tOv4ZyuzNZBbMbXN85IuOdtInRae3vRbpz4QnTfuVbVVThsm7WyvBtVf+9ci3UAm/x5zy/SfSE6irgt7U0/zPt+jrabTxbjNXOXbqTXAPUA/Gd2iripiWnMYlVJMEBAQEBAQEBAQEBAQEBAxtoPZCOun9Zp6+5w2ZiO3ZZajNTnm9e0D4lKkvANnNzYHLwF/Uj4icvQ6CdVxznGIxHj/wAX3tRFiIzGcpPBbxUWABbKf5rAf5uB+Mhd6O1VnnRmPbG/9/GEaNTar5T8dmNvbiA2G8pBuyjQ+pmz0NGdXHdEq9d+S0ViAdf9hpPYuKw67MEqZPbsxXgfMV8nzEjVnfCdOMxlrdkJBRrtmXJo31kt5fG+sEnQdb6WtblNeO7++/LY8f67sJljoQOBsbcuE2WuysFthaNAUTc1DWU2tYZS6m5Pu4TznSOgu3dTNyPV4effiXW0uooptxTPPLu+7r3w9P0P6mR6NnOmp9/nKV/8yUlN9SQNZ3gx3h3YcS6IPewU/vPNa2vivVffJvWafRhfR7ia8VZhJp2+gvUTqEv8z/Sem6B/Kr8fk5PSPr0+DX8S9lJtrp7u87zmwjNo4taWlmNtWfNlRFzZVLEhiSToFAN+3GQqr4V1NPEw8NXLXJBVlOVgSG1OU3U6XUg34D4zNNWWaqcKdpIo4DQfrJSxS2artEK+Bp8S9z6FUFr/AOYz5/8Ah5qpu1R+mfm9LxxE0xPb9HYtmvelTP8AKPkLT0Gjq4rFE90OfcjFcsmbKBAQEBAQEBAQEBAQEBAQMLaXAe/9JzOkp9Gn77F1nnLnO9WFbw6eIFrePWQ+rCmFv2vRI94m30HjqPHPnhr9IR6UT7GpOuU6cufe3H4TvQ5q7RpggubWsFW/MDQnqV5THaTyW8a4B04dyCR/z/l5KGGKlYHW/P0MzMMrWJq68ZjDMLNNdbnr7haGZR218oZCDoeJOgBB01PaxlF+cUzPcus84jvfQO4W1qOIw32LioKbZGIvlD5VawJ0OjA3FxrOFoLdduzFNcYnM+bo3qoqrmYbJN1UQNC30UkDmqnxGHX7REHze/unI6Nopr1sxVvtV5rdVM02M09zXKe8FZNAbi5sG1BA0B183znYudDaW5vETT4T/wBj+GhTrr1PbnxMVi6mIcFgthdQbEcPUnX+k2NHo6NJTNNMzOZzupv35vTEzGEDi6+QlSbjWb+VURlYr0EqEPmdXW4upFyptdWUgqy35EHXXSQmjM5SiqY2YdlpAhb5mNyzEliTxY8yf6DpERFPJKZ4pXkpFgdLtw14AnQDTib2Ekij9k5ji6IubhwLnXRT/ScjpCLdrS1xERv5uhppqru0zMvo7Yv9zT9P3M09B/r0eHzX3vXlmzcVkBAQEBAQEBAQEBAQEBA5b9KG3MXh8ZSWjX8OiaGYplpN587gt5kY8Mot2lV2zRcjFcZZiqY5Ln0cbRXaeBxGGxVWk1U1KmVEyrWWndWFUp18TMQbW0HWSsUU2IiKOUMXP/J6zVd59jYjBE/WKYegDpXC5qRHLPxyejc+F+M6dN6mpozZqpnZD19uobduFj24yziiEIolhPtdDyPrHWQz1cqDtRLjXQa/7THHDPBLFbagve9pjrIS4GVsyrVxVTw8NTetU/DTF8vdj7KjuSBMTeiGYtSz9+d1mwWHw7Yir/GVqpAw6G6LRVTnZm5sGK8NNba8ZqXb3HtHJsW7fC3/AOgCoBhMVT0zDE5z+V6NNR86bSlY6lAx9o1mSlVemoeoqOyoTYMyqSqk2NrnS9oHKNj78f2hjMJh6dIg1UdcT4iAp4Rpl6oTK5I8yABj1E0NNparV6bszHd8cra64qo4Te3YVXB3JDPhdbVltdF6VdDlI/Fa3odB3rd6KoxO0uXXYmmcxyQ1bbSBFVTZQNOdzzMuiIjmp4ZlD1sSlQ+ZgR7wZnMSnETClsWqq1ja5AFuPf8Ab4xxQcM5YgroNdL9zI5iEsSycBVqV2FKgjVavJKY4crnko7mwExNyIjdmLczOy7vTg32VVw12oPinD1KiA3NJhlyoQGBykNe9hcg20E5erop1McM7Q37Eza37XX/AKK9sVsXgFrVwgbxKir4asoyIba5mOubNz6SuzaptURRTyhKqqapzLcJaiQEBAQEBAQEBAQEBAQEDkP05qaVTC4n7jK9BuzA50HvBf8AywOVnaSrVVrvTddRUpkowJFrqy2I0PG/OB3L6IcXiKuGrHENVej4gWi1fMXZcgL+ZtXS5Fib65hfTQNI+lncelQxCV8Oop0a1wyLoiVV18oGgzA3sOat1mxZji2U3Z4d3O9pbKNNCwzaAm5vLq7eI2V0XMzhJ7e3e8PGYigoZVplbLdicrU0a9ybnjeV2qeOMpXKuFj4fdp6lWlSAcmpURPKCSA7BS3uFzftJ12+GMsUV8U4fUezNnUcNSWlh6a06aiwRABwHPqT1Opmk2XzZvdvBUxVY4nEhPGyeEtJL2oqrMfDN9c4JIJ/SB0X6Atl1kTFYmopWlW8Fad7jP4XiFnAPFftAAedjA63AiN76lRcDizRv4ww9YoRxDeG1iO4gfM+ysc+DxNCtTUvVpujrcsS+hDISBcZgSvP2pgfVWHrZkViCpZQSrcVuL2PcTI519J24mHq0WxNBBSroQz+F5BVQkBi6roWF75uOhHpban0oiVV3anLj209iVaanIzseQtck/dAFuc267cxTMxLXouRVOGftjd5lxWJoK2UUqzqqXBIQnNTuTqfIV1Mhb9OM5Srngnkl/o13ZoVsfkxhRkWmzLSqFQatQkBRl0LgDMSOtpC9mjtTtTxb4dH+kHbjbKoUEwNOhR8RmXMadqaBFByqiWGc30vyVpqzLYcCeoHq+XPVxNR7Fjdnq1ajcAeZLGB9PbkbFOCwOHw7W8RFJe2o8SoxqVLHmMzEDsBAnYCAgICAgICAgICAgICBSYELvPsKhjqJo4lM9O4YWJVlYAgMrDUGxI9CYHNts/RNSasDSqtTwtlDUcpdxYWbJULfe4+YGxJ46AYyN3qY96ahUWyqAoHQKLAfATEyy5vvrjKuJ8Van1u6H7JESoKOgHm8o87anXle0zFWGJjLS9hbHxwxFGtkrMKdRH+0zqPKwNrPry6TM1z7SKY9ib3s2NjcbiDWNP7ioLMQQq34i1jqx6cZGKsM4ROC3RxdNwwo1VYHinte5kaZzA69untDEimUqJXspAVq5zORYX1OpF/xazGTDK2juphMZVWtiMKjVQblhmXPw/vQpAqDT71+nAmMjccEoVVRVCooCqqgBVVRYKoGgAHKSYZUCzUaBzzY+4NPB4363TqOQpcpTt7OdWUhnv5lAY2FhymGWxYradQcAZjJhqm9+2sV9VrLTV8zIV8gJazaMRbW9ieGsxEs4cmwmHrrWw7UVr+IlRGGj6ZWB1HIWHOT4u9GKe5Lba3TxWJrVa7KGao2Yqwsb2AsG9AJCKksLmyt0a6X/hbtyLMhUG/EaggiZzDGHTqSVMRhVoY2kKgKIHVrm7KB5sw1vfW41mMmEju7sWhhf8A2+Gp0z+ILd9Bb22u3z5mZyNqoVCeMywyRMj2AgICAgICAgICAgICAtApKQLbUAYFBwa9IFJ2enQTGB5/ZqdBGAGzk6CMCpcCnQTOBWMKvSBWKI6QKwsD20CkrAoagDAoODXpAoOz0PITGBQNlU/wj4RgVDZydBGBUMCnQTOBWMKvSMCsUR0gVhYHsBAQEBAQEBAQEBAQEBAQEBAQEBAQEBAQEBAQEBAQEBAQEBAQEBAQEBAQEBAQEBAQEBAQEBAQEBAQEBAQEBAQEBAQEBAQEBAQEBAQEBAQEB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AAAQABAAD/2wCEAAkGBxQSEhMTEhQVFhAXFRUUGBQVFxQXFBUUFBUWFxQVFRcYHiggGholGxYZITEhJSkrLi4uFx8zODMtNygtLisBCgoKDg0OGxAQGiwkICQsLCwsLCwsLCwsLCwsLCwsLCwtLywsLCwsLCwsLCwsLCwsLCwsLCwsLCwsLCwsLCwsLP/AABEIALEBHAMBEQACEQEDEQH/xAAcAAEAAQUBAQAAAAAAAAAAAAAABQIDBAYHAQj/xABCEAACAQIDBgMECAMHAwUAAAABAgADEQQSIQUGMUFRYRMicTKBkaEHFCNCUnKxwSRi0RUzQ5Ky4fCCs/EWNFNjo//EABsBAQACAwEBAAAAAAAAAAAAAAACAwEEBQYH/8QANhEBAAEDAgIGCAYDAAMAAAAAAAECAxEEIRIxBRNBYXGxIjJRgZHB0fAUM0JSoeEVNPEjJEP/2gAMAwEAAhEDEQA/AO4wEBAQEBAQEBAQEBAQEBAQEBAQEBAQEBAQEBAQEBAQEBAt1K6qQGYAnhcgX+MBTxCtorKTYGwIOhAIPpYj4wLkBAQEBAQEBAQEBAQECwuJFyp0YW06gkAEe8wKnrAaDVuFhx7+g1GsC7AQEBAQEBAQEBAQEBAQEBAQEBAt1KKsbsoJHMgGB6lJQbhQDwuAAbQK4CAgICAgICAgICAgUutx/TjAgNt1/Cs7m2XQtwBVxlVuxve/5V5WgZOynZwORPmqHozEt4Q/LcjTudOYTEBAQEBAQEBAQEBAQEBAQEBAQEBAQEBAQEBAQEBAQEBAQKHrKOJErrvUUetMQzFMzyaZ9KN6mCIoqXqeJTTKASSlR1VuXAaMfyyqnV2apxFSU26o7G0bMKIioGBIGp4Fm5mx7yVGptV7U1QxNFUc4Z0vRICAgICAgICAgICAgICAgICAgICAgICAgICAgICAgeM1hc8JiqqKYzJzYFXEFuGi/MzjX9XVXOKdo/lsU24jms5Zp4WLNWuq8XUctSOl/wBpKLVcxmIn4HFC3UFxfQia9VKcS8w+0mpmx8y9DxHoZsabX3LU4q3j75I12Yq5J2hWDqGU3BnoLdym5TFVM7S05iYnErksYICAgeZhe19ekDE2g7qM6nygeYacPxAnn66QPcJi8xCki7LnQ8M68/KdQwuLjuOtgFO0sSVAVfbY2HYXVb/5mUds1+UCg1MhWlT81Q6ktfTqx9LjTuvWBmU1yjzNfqTYf7AQKwYHsBAQEBAQEBAQEBAQEBAQEBAQI/H17tk6an9hOTr7/pdXHjLYs0bcTHZwASTYAXPoJoRGZxCydt2v43atd6jUsMoJB8zm2Vf5V4gkc2IOugGl52rOlotxEzGZa1Vc1LdTYeNfzHEG/S1Ugf8A6j5Wl011dkR9+5jEImpSxGFe97XPInw2P84NypP4rnlK7lqi9GK439v9sxVNPJJ4baQrLmtZuYPEEaGed1dmbNyaZ93g3bdXFTlL7Cx2WoEPsvp6NyPv4fCbHRuom3c4J5VeaF+jNOfY2iejaRAQLddmAuoDHoTb52gRlfaaCwr0iqkgByA9MsTZQGGoJNgNBckWvApp40ocl/FpMPIx9oEgko+nmFho3uOup07utopzFO8wsptzPNapYYBFQkkLcg3IbzHMdRr7WvuE0qtfdnliFsWYVZmY03c+dVtbS1yVJOndBMTrrkTOJItQp+ueE1SqwzXA4cQRpYA8zZR/0iWWukZziuPfDFVnbMSLtCmiq9d1esx8tNQWYMfuUk46XtmsOp7dK1dou08VE5hTVTNM4lIUcY7WPhEIebEhgO6ZbgyxFnQEBAQEBAQEBAQEBAQEBAQEBA4PiPparGrUy4ZAM7D22b2TlGot0nPudH03K5rmqd10XpiMYSWB3sxGNw9dnUUwlSgFNMMo83i5g12N9QhHDgZdZ0du3PFG896NVyqXQt0sGFpr1tx5mXzvKDmu2/pLxf1spSdqaeK1OlTSnTdSisVz1mcZr3ANlto3a5hNU7zHYtimNontdCw2MGMwdOuyhWdWDAcMyMUbL2upt2mYnMZQmMThpuMrfVnqM7WpJSFW2mZixVVUXI1JYAn+WUazSRqKY7JjklaucEqcJvhhmykVQpBB8/l1BuNTp85xJ0Oot1RPDnHs3/ttxdt1RzdepVAwDKQVIuCDcEHgQRxE9O56qAgUVAx9kgeov8NYENjqLEkXXU+aykK681dbm57/ALXB5es1M5m3Ty7Z7/vmvt0dsrgW05uML1JAkZiJZUGn3mOEUNTMjMSywatEhs6HLU6jmDxF+IvYDTXQW4CSt3q7VXFTP0YmmKoxKb2X51DjIG4EZNQed2LEk9763notPfpvUcVP/JaddE0ziUnL0CAgICAgICAgICAgICAgICAgc+G6OCLv/C0LZ2/w1/Ee081c1F7rKsVzzntn2t6KaeGNmNtfdqnRpVGw6+GCvmprYU2ZdabkHgVN+FhZmuDpNrSayuK4prnMT7Vdy3GMxCX3R2wGpr1tw5zp3LnBV6XKe1REZjZax+5uGq1WqLUqUs7FmRPDtmY3YoWUlSTx49rTExbr3ynFdVOyWxWSlRWjSAWmi5RcmwUcyTqepPHiZLrKZq4YlDE85cr2tiGxVWuEsKBRKKtqWK03VgwHDXIAfVpVqtXFjEYzKyzZ6zfsQWJ3Cd9KdRQxNhmUjU6C5U/tNS30rEzETT/KyrS4jMS+htiYEYfD0KAtalSp0tL28iBdL68p12ozYCBbxFTKpPQf+JVeudXbmr2M0xmcNQ3g24KC2XWsQCF5+YkC1+ZIPXhwNwJydJY63NdfKP5bNyvh2hCLsTGVxmqVFQn7oUswHQuXBPprbqZ0qeKPUpiI79vKPNRiO2VrEUMZhfMHDKOoNv8ArUk3HcG46GQrs0XdrlOJ9sfX67MxVNPKUhht5C9HxSCnmyZLXc1AbFFtx7Nre4sDqJz7fR9fHPWzimO32/RfVejHo81jENjquqAU17u+b3hVZfgbdpv02rUR6NvPjj5zlTM1dtTHTbeIoELi0Hhn/EXW3U3sOHEghTYE62NqbuitXYngjhq9n38kqbtVPPeG1bvY37UAHyuPdcC4PwvNLo6uq3fm3V2+cLb8RVRxQ2iegaZAQEBAQEBAQEBAQEBAQEBAQNcoc/Un5zyfOqZ73Q7GQUuLGTxlhpO0dh18K7VcMvi0iS3gg5XW+tkJNm1vzWdKzrqeHgvR7+fx+5U1WpzmlFVfpAqIcjYeuKmvlKsCbWuR5TcC41HWXfh9LXHFFW3ijxXI2x/DD2jtHGY3yW8KgbZgL531uQWPAdrAevCYq1en08Yo38PqlFi5X6yX2ZsgIoFuE4V69Vcqmqpu0xFMYhJYSh9rSH/2U/8AUJixGbtMd8ebFc+jPg6TPYOUQEDSvpO3qbAUqWSmHNVmXUkZcgDcBx+I+cpv2Yu0cEzhKmrhnLV91631nFJWq+2adNra2VjTF1AJNhck2vM27dNumKaeRNUzOZbtvLtoYLDGsEztmVFW5AzObXYgE2AudBykpZiMzhC7r7y/2jTqZ0QWzZXQsadRVYoxXMLjX435QTGN4e7Gwamqq8VW7gcs7hR8gCPRpKqMowpwv0iYZsQlAIcjmy1A6MfbyBnpDVEJtYk3swNpHKfDKW3mwqtSc5RoCdeFxrr20hFoGx96qGBqomIcpTp1aig5XYimlR01CAnQWHDl2mjd0lU6qm9T7/hhbTcjq5pn3O1AzoqHsBAQEBAQEBAQEBAQEBAQEClzYE9piqcRMjX8Lwnk6HQllCWoqC17ix/aY5jCxWDDcVHu1/W0rqohOKphhLgl5DtwlUwnlRVp2kRY2eL4iiP5wfhr+0v0cZv0eLF31Jb/AD1rmEBAgN8Nj0cTTQVqavle634i6kGx7/sJodI3K6LcTROJz9V1mImrdzvaWz2wFVa9IM1HQFf/AIwAAoH8trjtpKdHrJux1Vc4nsn2/wB+ad21w+lS2hdqYfFUSlXK9NgLqTbuDpqCCLgjXSbM3LtO1VGe+FcY5xKLxe1cLgaZWkDmblmZqj24BS5vz48Bcn1nbmur9PDH8ldWe3KL3e3jYOTXGSoXYqLWUo2U2U9Vt+vaS62LkT1cxMwxwTT60JXA7Awa1vHW4Nw2T7PKLNmVb5c+UNrlJt7tJROopifSpmJWbzGIwv72b0otPIPMz+UKPvdQDz7nlqTwl9uua98YjvVTGGk7N3YGNxOH8VmFqmYkZTnOc1HJBXS9rW981vx0VXqbdHKV02MUTVLvs6DWICAgICAgICAgICAgICAgIFnGNam5/lb9JTqJxaqnunySo3qhC4YaTzNDelkrLUQiJYhQ0hKUMasJVUlCNxJlUpwxtjm+Lo/mPyRjNnQf7NHj8pRvfly36erc0gIGBtf2V/N+xnN6T/Lp8flK+x60o2thVdSGAIIsQeYnG4e1sZatj9w6LklM6X1srED4cvdNqnXaiiMZz4ozbolawm5FKkcwW7dTcn5yi9qr9yMVTt3J0UUU8oZGO2CjrlZQR/zUHkZrUV126uKmcSsnFUYlrOK3UcHyV6oT8JN7eh4zp0dL3IjFVMT/AAonTUzylVht3lRsxuz2sWYksR6nWUX+kbl2McoWW7FNG7Yd16FsVR9W+SNK9DOdTR4z5Slf/Ll0qepcwgICAgICAgICAgICAgICAgYm1HtSbvp8SBNXXTjT1eCy168IuhPO0tyV8S2EXpMChpCWYY1cyupKEVi2lMpwxthN/GUfVv8AtvNrQf7NHv8AKUb/AOXP32ugz1TmkBAwNrcE/N+05nSfqU+PyX2OcsdROXC+XtoYypZZGYZyxa9KVVUpRKOrUpVMJwj6ySKS5u8P4ul6t/oabnR3+xT7/KVd/wDLlv8APUucQEBAQEBAQEBAQEBAQEBAQIHfWoVw2Ye0tSmw9zX+B4HsZC5Zi9RNue2P+MTc6vFSO2XtWnVHlYZuan2h7v3nnb2lu6ecXIx39nxbtu7Rc9WUorSuJTVXmci3UaQllh1nldUsxCLxbSqVkIintEUK9KqxAVaiBieAV2CMfcGM2+j4/wDYpx97I3vy5dUnqXMICBg7V4L+b9jOb0n6lPj8pX2OcsZTOXC6SrWVFLMQqgXJJsAO5iIztDDU8ZvdVZmXCYKvVC3+0ZXpozcrAi+XufgZtU6aI/MqiO7nJG8bKKe19oNctgSq29nNmYn3KLD4xVY03ZXP37koz7YZ2A2h4wOanUpVV9qnUUqR3UkWde499pz71rgnnEx7Y+9lkLWJWa8pQbvj+Lperf6Gm30f/s0+/wApQv8A5ct9nqXOICAgICAgICAgICAgICAgIERvDTFSmaR56n3cJzdfqqrWItzirn9+K61birPFGznu0N2KqEvRYk8bcDfqD1lmm6bprjq9TTt7Y3j3x/1Rc0M0+lan78VGF3trUAVqrmy3uWupAHU24dzLb3Q9q7i5YrxE++Pd9/BG3raqfRuRv8JS+A34oVVBswBBOZcrKbcbEHW3aaVfQ+ojemYq8J+v1Xxrbf6swzP/AFHh2+/bhxVh7Quo4cxrNWro7VR+ifjE+UrY1Nmf1LFfbVEf4g+f9JT/AI/VT/8AOVn4i1+6ENtHeGivFj7lbrbp10kqeidXV+j4zH1PxdmP1ebUNo7QGOqJh6YOTP8AaHS+UWJ4Xtprr2nU0+k/x9FWouzEzEbRHt+s+WWvdvfiJi3RG08/B9DUmBAI4EAj0M3qauKImO1VMY2VSQQNe3trmn4NQC4DspHVWXUfK/ulN/TRqKODOJ5wxN3qpirs7WLgdu0alsrgE8m0N+nQzjX9HesevTt7Y3j78Wzbv27nqzukiQe4mvFS7ClxfmZCYyytmn3Mjhlj12tIVMwiMXUlUrIQezNtAbSwtFdb1DnPJQab5R63tOz0bpJpj8Tc2jlHfM7NXUXoz1VO89vd2utTttQgICAgICAgICAgICAgICB4xtMTOIzI17G4wLd3NgSPmQFH6Ty1+9Ndc1z2t6ijEYXEsReQjEwy1rfjZ1N8PULKpNgNRxDGxHwJnR6JqrjU00RO05zHZO0tbVxHVzVMbxyc+wGCWmoC3AubgnNqx1Nzrbh8BxnsaacONVXxc1TqSbcbHl1GnvsP1mcsQsYxTbUHQc9LD/n6RszDBrpmUnlYX+N7/HWEo2T26eFVKFWqB9pUqG5PHVgAB0F2vPHdNV1TqerztEZx7nc0UR1cVdrt2yWvRp/kA+At+06Oiq4tPRPdCi7GK5Zc2lZAiduoKgFNhccT68B+85HSV6YmmmmcTG/yj5tizTE5mWo47dRWBNM5W6HUGZ0vTN+3td9KPhP395VXdDbq3o2n+GsbVxmNwz06aZyC1iA9gq6XPpxPTTvOpZt6LVRNduiO/bGPvuatVV+16NdXh25ZC7drFb+K/wB7W7c/ZJHbjpNqOjNL+zzUTq737vJQu3q9z9o2XkLm44W1+Pxmf8Xpf2Qfir37mA2269/NUY2F7Zm1sT5dD6D3R/jNJ+yEvxV79yA23tOv4ZyuzNZBbMbXN85IuOdtInRae3vRbpz4QnTfuVbVVThsm7WyvBtVf+9ci3UAm/x5zy/SfSE6irgt7U0/zPt+jrabTxbjNXOXbqTXAPUA/Gd2iripiWnMYlVJMEBAQEBAQEBAQEBAQEBAxtoPZCOun9Zp6+5w2ZiO3ZZajNTnm9e0D4lKkvANnNzYHLwF/Uj4icvQ6CdVxznGIxHj/wAX3tRFiIzGcpPBbxUWABbKf5rAf5uB+Mhd6O1VnnRmPbG/9/GEaNTar5T8dmNvbiA2G8pBuyjQ+pmz0NGdXHdEq9d+S0ViAdf9hpPYuKw67MEqZPbsxXgfMV8nzEjVnfCdOMxlrdkJBRrtmXJo31kt5fG+sEnQdb6WtblNeO7++/LY8f67sJljoQOBsbcuE2WuysFthaNAUTc1DWU2tYZS6m5Pu4TznSOgu3dTNyPV4effiXW0uooptxTPPLu+7r3w9P0P6mR6NnOmp9/nKV/8yUlN9SQNZ3gx3h3YcS6IPewU/vPNa2vivVffJvWafRhfR7ia8VZhJp2+gvUTqEv8z/Sem6B/Kr8fk5PSPr0+DX8S9lJtrp7u87zmwjNo4taWlmNtWfNlRFzZVLEhiSToFAN+3GQqr4V1NPEw8NXLXJBVlOVgSG1OU3U6XUg34D4zNNWWaqcKdpIo4DQfrJSxS2artEK+Bp8S9z6FUFr/AOYz5/8Ah5qpu1R+mfm9LxxE0xPb9HYtmvelTP8AKPkLT0Gjq4rFE90OfcjFcsmbKBAQEBAQEBAQEBAQEBAQMLaXAe/9JzOkp9Gn77F1nnLnO9WFbw6eIFrePWQ+rCmFv2vRI94m30HjqPHPnhr9IR6UT7GpOuU6cufe3H4TvQ5q7RpggubWsFW/MDQnqV5THaTyW8a4B04dyCR/z/l5KGGKlYHW/P0MzMMrWJq68ZjDMLNNdbnr7haGZR218oZCDoeJOgBB01PaxlF+cUzPcus84jvfQO4W1qOIw32LioKbZGIvlD5VawJ0OjA3FxrOFoLdduzFNcYnM+bo3qoqrmYbJN1UQNC30UkDmqnxGHX7REHze/unI6Nopr1sxVvtV5rdVM02M09zXKe8FZNAbi5sG1BA0B183znYudDaW5vETT4T/wBj+GhTrr1PbnxMVi6mIcFgthdQbEcPUnX+k2NHo6NJTNNMzOZzupv35vTEzGEDi6+QlSbjWb+VURlYr0EqEPmdXW4upFyptdWUgqy35EHXXSQmjM5SiqY2YdlpAhb5mNyzEliTxY8yf6DpERFPJKZ4pXkpFgdLtw14AnQDTib2Ekij9k5ji6IubhwLnXRT/ScjpCLdrS1xERv5uhppqru0zMvo7Yv9zT9P3M09B/r0eHzX3vXlmzcVkBAQEBAQEBAQEBAQEBA5b9KG3MXh8ZSWjX8OiaGYplpN587gt5kY8Mot2lV2zRcjFcZZiqY5Ln0cbRXaeBxGGxVWk1U1KmVEyrWWndWFUp18TMQbW0HWSsUU2IiKOUMXP/J6zVd59jYjBE/WKYegDpXC5qRHLPxyejc+F+M6dN6mpozZqpnZD19uobduFj24yziiEIolhPtdDyPrHWQz1cqDtRLjXQa/7THHDPBLFbagve9pjrIS4GVsyrVxVTw8NTetU/DTF8vdj7KjuSBMTeiGYtSz9+d1mwWHw7Yir/GVqpAw6G6LRVTnZm5sGK8NNba8ZqXb3HtHJsW7fC3/AOgCoBhMVT0zDE5z+V6NNR86bSlY6lAx9o1mSlVemoeoqOyoTYMyqSqk2NrnS9oHKNj78f2hjMJh6dIg1UdcT4iAp4Rpl6oTK5I8yABj1E0NNparV6bszHd8cra64qo4Te3YVXB3JDPhdbVltdF6VdDlI/Fa3odB3rd6KoxO0uXXYmmcxyQ1bbSBFVTZQNOdzzMuiIjmp4ZlD1sSlQ+ZgR7wZnMSnETClsWqq1ja5AFuPf8Ab4xxQcM5YgroNdL9zI5iEsSycBVqV2FKgjVavJKY4crnko7mwExNyIjdmLczOy7vTg32VVw12oPinD1KiA3NJhlyoQGBykNe9hcg20E5erop1McM7Q37Eza37XX/AKK9sVsXgFrVwgbxKir4asoyIba5mOubNz6SuzaptURRTyhKqqapzLcJaiQEBAQEBAQEBAQEBAQEDkP05qaVTC4n7jK9BuzA50HvBf8AywOVnaSrVVrvTddRUpkowJFrqy2I0PG/OB3L6IcXiKuGrHENVej4gWi1fMXZcgL+ZtXS5Fib65hfTQNI+lncelQxCV8Oop0a1wyLoiVV18oGgzA3sOat1mxZji2U3Z4d3O9pbKNNCwzaAm5vLq7eI2V0XMzhJ7e3e8PGYigoZVplbLdicrU0a9ybnjeV2qeOMpXKuFj4fdp6lWlSAcmpURPKCSA7BS3uFzftJ12+GMsUV8U4fUezNnUcNSWlh6a06aiwRABwHPqT1Opmk2XzZvdvBUxVY4nEhPGyeEtJL2oqrMfDN9c4JIJ/SB0X6Atl1kTFYmopWlW8Fad7jP4XiFnAPFftAAedjA63AiN76lRcDizRv4ww9YoRxDeG1iO4gfM+ysc+DxNCtTUvVpujrcsS+hDISBcZgSvP2pgfVWHrZkViCpZQSrcVuL2PcTI519J24mHq0WxNBBSroQz+F5BVQkBi6roWF75uOhHpban0oiVV3anLj209iVaanIzseQtck/dAFuc267cxTMxLXouRVOGftjd5lxWJoK2UUqzqqXBIQnNTuTqfIV1Mhb9OM5Srngnkl/o13ZoVsfkxhRkWmzLSqFQatQkBRl0LgDMSOtpC9mjtTtTxb4dH+kHbjbKoUEwNOhR8RmXMadqaBFByqiWGc30vyVpqzLYcCeoHq+XPVxNR7Fjdnq1ajcAeZLGB9PbkbFOCwOHw7W8RFJe2o8SoxqVLHmMzEDsBAnYCAgICAgICAgICAgICBSYELvPsKhjqJo4lM9O4YWJVlYAgMrDUGxI9CYHNts/RNSasDSqtTwtlDUcpdxYWbJULfe4+YGxJ46AYyN3qY96ahUWyqAoHQKLAfATEyy5vvrjKuJ8Van1u6H7JESoKOgHm8o87anXle0zFWGJjLS9hbHxwxFGtkrMKdRH+0zqPKwNrPry6TM1z7SKY9ib3s2NjcbiDWNP7ioLMQQq34i1jqx6cZGKsM4ROC3RxdNwwo1VYHinte5kaZzA69untDEimUqJXspAVq5zORYX1OpF/xazGTDK2juphMZVWtiMKjVQblhmXPw/vQpAqDT71+nAmMjccEoVVRVCooCqqgBVVRYKoGgAHKSYZUCzUaBzzY+4NPB4363TqOQpcpTt7OdWUhnv5lAY2FhymGWxYradQcAZjJhqm9+2sV9VrLTV8zIV8gJazaMRbW9ieGsxEs4cmwmHrrWw7UVr+IlRGGj6ZWB1HIWHOT4u9GKe5Lba3TxWJrVa7KGao2Yqwsb2AsG9AJCKksLmyt0a6X/hbtyLMhUG/EaggiZzDGHTqSVMRhVoY2kKgKIHVrm7KB5sw1vfW41mMmEju7sWhhf8A2+Gp0z+ILd9Bb22u3z5mZyNqoVCeMywyRMj2AgICAgICAgICAgICAtApKQLbUAYFBwa9IFJ2enQTGB5/ZqdBGAGzk6CMCpcCnQTOBWMKvSBWKI6QKwsD20CkrAoagDAoODXpAoOz0PITGBQNlU/wj4RgVDZydBGBUMCnQTOBWMKvSMCsUR0gVhYHsBAQEBAQEBAQEBAQEBAQEBAQEBAQEBAQEBAQEBAQEBAQEBAQEBAQEBAQEBAQEBAQEBAQEBAQEBAQEBAQEBAQEBAQEBAQEBAQEBAQEBAQEBA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51322" y="3573016"/>
            <a:ext cx="7553324" cy="1684150"/>
          </a:xfrm>
        </p:spPr>
        <p:txBody>
          <a:bodyPr>
            <a:normAutofit fontScale="90000"/>
          </a:bodyPr>
          <a:lstStyle/>
          <a:p>
            <a:r>
              <a:rPr lang="pt-BR" altLang="pt-BR" sz="3600" kern="0" dirty="0"/>
              <a:t>Devo perguntar tudo isso para o meu cliente? Ou devo me basear na minha própria experiência?</a:t>
            </a:r>
            <a:br>
              <a:rPr lang="pt-BR" altLang="pt-BR" sz="3600" kern="0" dirty="0"/>
            </a:br>
            <a:r>
              <a:rPr lang="pt-BR" altLang="pt-BR" sz="3600" kern="0" dirty="0"/>
              <a:t/>
            </a:r>
            <a:br>
              <a:rPr lang="pt-BR" altLang="pt-BR" sz="3600" kern="0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693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 kern="0" dirty="0"/>
              <a:t>Na maioria das vezes o cliente não é usuário</a:t>
            </a:r>
            <a:br>
              <a:rPr lang="pt-BR" altLang="pt-BR" sz="3600" kern="0" dirty="0"/>
            </a:br>
            <a:endParaRPr lang="pt-BR" dirty="0"/>
          </a:p>
        </p:txBody>
      </p:sp>
      <p:pic>
        <p:nvPicPr>
          <p:cNvPr id="7" name="Picture 2" descr="http://www.iwallpapers.co/wp-content/uploads/2013/08/Cute-Minion-from-Despicable-Me-2-iPhone-5-wallpapers-640x1136-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7010"/>
            <a:ext cx="1397270" cy="248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92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95954" y="1700808"/>
            <a:ext cx="8008493" cy="1800200"/>
          </a:xfrm>
        </p:spPr>
        <p:txBody>
          <a:bodyPr>
            <a:normAutofit/>
          </a:bodyPr>
          <a:lstStyle/>
          <a:p>
            <a:r>
              <a:rPr lang="pt-BR" sz="2700" dirty="0" smtClean="0"/>
              <a:t>Revolução na área do Entretenimento</a:t>
            </a:r>
            <a:endParaRPr lang="pt-BR" sz="2700" dirty="0"/>
          </a:p>
        </p:txBody>
      </p:sp>
      <p:pic>
        <p:nvPicPr>
          <p:cNvPr id="2050" name="Picture 2" descr="https://encrypted-tbn3.gstatic.com/images?q=tbn:ANd9GcQDO8Tad5e-MEY1VQ2csG8CUkQ7oZ1D89Ucv6Yb0mo3YCdB2OQ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55" y="3140968"/>
            <a:ext cx="7644549" cy="253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79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 kern="0" dirty="0"/>
              <a:t>E você pode não ser uma boa referência</a:t>
            </a:r>
            <a:br>
              <a:rPr lang="pt-BR" altLang="pt-BR" sz="3600" kern="0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052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73954" y="548680"/>
            <a:ext cx="891117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71785" y="2996952"/>
            <a:ext cx="8144631" cy="2219691"/>
          </a:xfrm>
        </p:spPr>
        <p:txBody>
          <a:bodyPr>
            <a:noAutofit/>
          </a:bodyPr>
          <a:lstStyle/>
          <a:p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  <a:t>Na era da inclusão... Você descobre que alguns frequentadores da casa noturna possuem </a:t>
            </a:r>
            <a:r>
              <a:rPr lang="pt-BR" altLang="pt-BR" sz="2400" kern="0" dirty="0" smtClean="0">
                <a:solidFill>
                  <a:schemeClr val="bg1">
                    <a:lumMod val="50000"/>
                  </a:schemeClr>
                </a:solidFill>
              </a:rPr>
              <a:t>deficiência... </a:t>
            </a:r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  <a:t>Como promover o flerte entre eles utilizando o mesmo APP? Em algum momento você pensou em </a:t>
            </a:r>
            <a:r>
              <a:rPr lang="pt-BR" altLang="pt-BR" sz="2400" b="1" kern="0" dirty="0">
                <a:solidFill>
                  <a:schemeClr val="bg1">
                    <a:lumMod val="50000"/>
                  </a:schemeClr>
                </a:solidFill>
              </a:rPr>
              <a:t>acessibilidade?</a:t>
            </a:r>
            <a: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altLang="pt-BR" sz="2400" kern="0" dirty="0">
                <a:solidFill>
                  <a:schemeClr val="bg1">
                    <a:lumMod val="50000"/>
                  </a:schemeClr>
                </a:solidFill>
              </a:rPr>
            </a:b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266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908720"/>
            <a:ext cx="5290134" cy="534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11560" y="2780928"/>
            <a:ext cx="7128792" cy="2219691"/>
          </a:xfrm>
        </p:spPr>
        <p:txBody>
          <a:bodyPr>
            <a:noAutofit/>
          </a:bodyPr>
          <a:lstStyle/>
          <a:p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>Como conhecer as necessidades e preferências dos usuários?</a:t>
            </a:r>
            <a:b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Como </a:t>
            </a: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>projetar uma interface que seja eficiente, eficaz e que satisfaça os usuários</a:t>
            </a:r>
            <a:b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Como </a:t>
            </a: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>realizar testes de usabilidade?</a:t>
            </a:r>
          </a:p>
        </p:txBody>
      </p:sp>
    </p:spTree>
    <p:extLst>
      <p:ext uri="{BB962C8B-B14F-4D97-AF65-F5344CB8AC3E}">
        <p14:creationId xmlns:p14="http://schemas.microsoft.com/office/powerpoint/2010/main" val="13618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Minion concentrado escreve num caderno, em Meu Malvado Favori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132" y="2156357"/>
            <a:ext cx="5028868" cy="335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13" y="1855888"/>
            <a:ext cx="8660234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endParaRPr lang="pt-BR" altLang="pt-BR" sz="2800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altLang="pt-BR" sz="3200" kern="0" dirty="0">
                <a:solidFill>
                  <a:schemeClr val="bg1">
                    <a:lumMod val="50000"/>
                  </a:schemeClr>
                </a:solidFill>
              </a:rPr>
              <a:t>O que você vai aprender na disciplina de IHC?</a:t>
            </a:r>
            <a:br>
              <a:rPr lang="pt-BR" altLang="pt-BR" sz="3200" kern="0" dirty="0">
                <a:solidFill>
                  <a:schemeClr val="bg1">
                    <a:lumMod val="50000"/>
                  </a:schemeClr>
                </a:solidFill>
              </a:rPr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7584" y="3985603"/>
            <a:ext cx="4300538" cy="955565"/>
          </a:xfrm>
        </p:spPr>
        <p:txBody>
          <a:bodyPr>
            <a:noAutofit/>
          </a:bodyPr>
          <a:lstStyle/>
          <a:p>
            <a:r>
              <a:rPr lang="pt-BR" altLang="pt-BR" sz="1800" kern="0" dirty="0">
                <a:solidFill>
                  <a:schemeClr val="bg1">
                    <a:lumMod val="50000"/>
                  </a:schemeClr>
                </a:solidFill>
              </a:rPr>
              <a:t>- Design de Interação</a:t>
            </a:r>
          </a:p>
          <a:p>
            <a:endParaRPr lang="pt-BR" altLang="pt-BR" sz="1800" kern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1800" kern="0" dirty="0">
                <a:solidFill>
                  <a:schemeClr val="bg1">
                    <a:lumMod val="50000"/>
                  </a:schemeClr>
                </a:solidFill>
              </a:rPr>
              <a:t>- Usabilidade</a:t>
            </a:r>
          </a:p>
          <a:p>
            <a:endParaRPr lang="pt-BR" altLang="pt-BR" sz="1800" kern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1800" kern="0" dirty="0">
                <a:solidFill>
                  <a:schemeClr val="bg1">
                    <a:lumMod val="50000"/>
                  </a:schemeClr>
                </a:solidFill>
              </a:rPr>
              <a:t>- Experiência de Usuário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7966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16706" y="2708920"/>
            <a:ext cx="891117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kern="0" dirty="0"/>
              <a:t>Quais são os entregáveis em Design de Interação ?</a:t>
            </a:r>
            <a:br>
              <a:rPr lang="pt-BR" altLang="pt-BR" sz="3200" kern="0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35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16706" y="2708920"/>
            <a:ext cx="891117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endParaRPr lang="pt-BR" altLang="pt-BR" sz="3400" kern="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3185521"/>
            <a:ext cx="6326172" cy="2219691"/>
          </a:xfrm>
        </p:spPr>
        <p:txBody>
          <a:bodyPr>
            <a:noAutofit/>
          </a:bodyPr>
          <a:lstStyle/>
          <a:p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>Avaliação de </a:t>
            </a: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usabilidade </a:t>
            </a:r>
            <a:b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Fluxos </a:t>
            </a: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>e mapas de </a:t>
            </a: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navegação</a:t>
            </a:r>
            <a:b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>Casos de uso e/ou </a:t>
            </a: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cenários</a:t>
            </a:r>
            <a:b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Personas</a:t>
            </a:r>
            <a:b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>Mapas de </a:t>
            </a:r>
            <a: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  <a:t>sites</a:t>
            </a:r>
            <a:br>
              <a:rPr lang="pt-BR" altLang="pt-BR" sz="2000" kern="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  <a:t>Protótipos (funcionais e não-funcionais, alta e baixa fidelidade)</a:t>
            </a:r>
            <a:br>
              <a:rPr lang="pt-BR" altLang="pt-BR" sz="2000" kern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t-BR" altLang="pt-BR" sz="2000" kern="0" dirty="0"/>
              <a:t/>
            </a:r>
            <a:br>
              <a:rPr lang="pt-BR" altLang="pt-BR" sz="2000" kern="0" dirty="0"/>
            </a:b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8636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4624"/>
            <a:ext cx="8582652" cy="6727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718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23528" y="1268760"/>
            <a:ext cx="864096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pt-BR" altLang="pt-BR" kern="0" dirty="0" smtClean="0">
                <a:solidFill>
                  <a:schemeClr val="bg1">
                    <a:lumMod val="50000"/>
                  </a:schemeClr>
                </a:solidFill>
              </a:rPr>
              <a:t>Critério de Avaliação</a:t>
            </a:r>
          </a:p>
          <a:p>
            <a:endParaRPr lang="pt-BR" altLang="pt-BR" sz="2800" kern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800" kern="0" dirty="0">
                <a:solidFill>
                  <a:schemeClr val="bg1">
                    <a:lumMod val="50000"/>
                  </a:schemeClr>
                </a:solidFill>
              </a:rPr>
              <a:t>- P1: Projeto Design de Interação (20%) </a:t>
            </a:r>
          </a:p>
          <a:p>
            <a:r>
              <a:rPr lang="pt-BR" altLang="pt-BR" sz="2800" kern="0" dirty="0">
                <a:solidFill>
                  <a:schemeClr val="bg1">
                    <a:lumMod val="50000"/>
                  </a:schemeClr>
                </a:solidFill>
              </a:rPr>
              <a:t>- P2: Projeto Avaliação de Usabilidade (20%) </a:t>
            </a:r>
          </a:p>
          <a:p>
            <a:r>
              <a:rPr lang="pt-BR" altLang="pt-BR" sz="2800" kern="0" dirty="0">
                <a:solidFill>
                  <a:schemeClr val="bg1">
                    <a:lumMod val="50000"/>
                  </a:schemeClr>
                </a:solidFill>
              </a:rPr>
              <a:t>- PP1: Prova Parcial 1 (10%)</a:t>
            </a:r>
          </a:p>
          <a:p>
            <a:r>
              <a:rPr lang="pt-BR" altLang="pt-BR" sz="2800" kern="0" dirty="0">
                <a:solidFill>
                  <a:schemeClr val="bg1">
                    <a:lumMod val="50000"/>
                  </a:schemeClr>
                </a:solidFill>
              </a:rPr>
              <a:t>- PP2: Prova Parcial 2 (30%) </a:t>
            </a:r>
          </a:p>
          <a:p>
            <a:r>
              <a:rPr lang="pt-BR" altLang="pt-BR" sz="2800" kern="0" dirty="0">
                <a:solidFill>
                  <a:schemeClr val="bg1">
                    <a:lumMod val="50000"/>
                  </a:schemeClr>
                </a:solidFill>
              </a:rPr>
              <a:t>- PROCOMP (20%)</a:t>
            </a:r>
          </a:p>
          <a:p>
            <a:r>
              <a:rPr lang="pt-BR" altLang="pt-BR" sz="2800" kern="0" dirty="0">
                <a:solidFill>
                  <a:schemeClr val="bg1">
                    <a:lumMod val="50000"/>
                  </a:schemeClr>
                </a:solidFill>
              </a:rPr>
              <a:t>- até 0.5 de nota de participação através de atividades realizadas em sala. </a:t>
            </a:r>
          </a:p>
          <a:p>
            <a:endParaRPr lang="pt-BR" altLang="pt-BR" sz="2800" kern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altLang="pt-BR" sz="2400" kern="0" dirty="0" smtClean="0">
                <a:solidFill>
                  <a:schemeClr val="bg1">
                    <a:lumMod val="50000"/>
                  </a:schemeClr>
                </a:solidFill>
              </a:rPr>
              <a:t>OBS: </a:t>
            </a:r>
            <a:endParaRPr lang="pt-BR" altLang="pt-BR" sz="24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pt-BR" sz="2400" kern="0" dirty="0" smtClean="0">
                <a:solidFill>
                  <a:schemeClr val="bg1">
                    <a:lumMod val="50000"/>
                  </a:schemeClr>
                </a:solidFill>
              </a:rPr>
              <a:t>Atividades presenciais não poderão ser refeitas.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pt-BR" sz="2400" kern="0" dirty="0" smtClean="0">
                <a:solidFill>
                  <a:schemeClr val="bg1">
                    <a:lumMod val="50000"/>
                  </a:schemeClr>
                </a:solidFill>
              </a:rPr>
              <a:t>Leituras de capítulos e artigos do portal capes.</a:t>
            </a:r>
          </a:p>
          <a:p>
            <a:endParaRPr lang="pt-BR" altLang="pt-BR" sz="24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02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85338" y="404664"/>
            <a:ext cx="891117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lang="pt-BR" altLang="pt-BR" sz="3400" kern="0" dirty="0" smtClean="0">
                <a:solidFill>
                  <a:schemeClr val="bg1">
                    <a:lumMod val="50000"/>
                  </a:schemeClr>
                </a:solidFill>
              </a:rPr>
              <a:t>Próxima Aula</a:t>
            </a:r>
          </a:p>
          <a:p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pt-BR" altLang="pt-BR" sz="28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aixaDeTexto 1"/>
          <p:cNvSpPr txBox="1">
            <a:spLocks noChangeArrowheads="1"/>
          </p:cNvSpPr>
          <p:nvPr/>
        </p:nvSpPr>
        <p:spPr bwMode="auto">
          <a:xfrm>
            <a:off x="330243" y="1560512"/>
            <a:ext cx="65532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dirty="0" smtClean="0"/>
              <a:t> </a:t>
            </a:r>
            <a:endParaRPr lang="pt-BR" altLang="pt-BR" dirty="0"/>
          </a:p>
          <a:p>
            <a:pPr eaLnBrk="1" hangingPunct="1"/>
            <a:r>
              <a:rPr lang="pt-BR" altLang="pt-BR" b="1" dirty="0" smtClean="0"/>
              <a:t>Leitura do capítulo 1 “Design de Sistemas Interativos” (páginas 03-13) </a:t>
            </a:r>
            <a:r>
              <a:rPr lang="pt-BR" altLang="pt-BR" dirty="0" smtClean="0"/>
              <a:t>do </a:t>
            </a:r>
            <a:r>
              <a:rPr lang="pt-BR" altLang="pt-BR" dirty="0"/>
              <a:t>livro “Interação Humano-Computador” </a:t>
            </a:r>
            <a:r>
              <a:rPr lang="pt-BR" altLang="pt-BR" dirty="0" smtClean="0"/>
              <a:t>do autores BENYON, D. São Paulo: Pearson, 2011.</a:t>
            </a:r>
          </a:p>
          <a:p>
            <a:pPr eaLnBrk="1" hangingPunct="1"/>
            <a:endParaRPr lang="pt-BR" altLang="pt-BR" dirty="0" smtClean="0"/>
          </a:p>
          <a:p>
            <a:pPr eaLnBrk="1" hangingPunct="1"/>
            <a:r>
              <a:rPr lang="pt-BR" altLang="pt-BR" dirty="0"/>
              <a:t/>
            </a:r>
            <a:br>
              <a:rPr lang="pt-BR" altLang="pt-BR" dirty="0"/>
            </a:br>
            <a:r>
              <a:rPr lang="pt-BR" altLang="pt-BR" dirty="0" smtClean="0"/>
              <a:t>Para acessar o livro:</a:t>
            </a:r>
          </a:p>
          <a:p>
            <a:pPr eaLnBrk="1" hangingPunct="1"/>
            <a:r>
              <a:rPr lang="pt-BR" altLang="pt-BR" dirty="0" smtClean="0"/>
              <a:t>- Acessar o site do Mackenzie </a:t>
            </a:r>
            <a:r>
              <a:rPr lang="pt-BR" altLang="pt-BR" dirty="0" smtClean="0">
                <a:hlinkClick r:id="rId3"/>
              </a:rPr>
              <a:t>www.mackenzie.br</a:t>
            </a:r>
            <a:endParaRPr lang="pt-BR" altLang="pt-BR" dirty="0" smtClean="0"/>
          </a:p>
          <a:p>
            <a:pPr marL="285750" indent="-285750" eaLnBrk="1" hangingPunct="1">
              <a:buFontTx/>
              <a:buChar char="-"/>
            </a:pPr>
            <a:r>
              <a:rPr lang="pt-BR" altLang="pt-BR" dirty="0" smtClean="0"/>
              <a:t>Clicar em “Bibliotecas”</a:t>
            </a:r>
          </a:p>
          <a:p>
            <a:pPr marL="285750" indent="-285750" eaLnBrk="1" hangingPunct="1">
              <a:buFontTx/>
              <a:buChar char="-"/>
            </a:pPr>
            <a:r>
              <a:rPr lang="pt-BR" altLang="pt-BR" dirty="0" smtClean="0"/>
              <a:t>Clicar em Biblioteca Virtual Universitária 3.0</a:t>
            </a:r>
          </a:p>
          <a:p>
            <a:pPr marL="285750" indent="-285750" eaLnBrk="1" hangingPunct="1">
              <a:buFontTx/>
              <a:buChar char="-"/>
            </a:pPr>
            <a:r>
              <a:rPr lang="pt-BR" altLang="pt-BR" dirty="0" smtClean="0"/>
              <a:t>Entrar com seu TIA e senha</a:t>
            </a:r>
          </a:p>
          <a:p>
            <a:pPr marL="285750" indent="-285750" eaLnBrk="1" hangingPunct="1">
              <a:buFontTx/>
              <a:buChar char="-"/>
            </a:pPr>
            <a:endParaRPr lang="pt-BR" altLang="pt-BR" dirty="0"/>
          </a:p>
          <a:p>
            <a:pPr marL="285750" indent="-285750" eaLnBrk="1" hangingPunct="1">
              <a:buFontTx/>
              <a:buChar char="-"/>
            </a:pPr>
            <a:r>
              <a:rPr lang="pt-BR" altLang="pt-BR" dirty="0" smtClean="0"/>
              <a:t>No campo de busca digitar “Interação Humano Computador”</a:t>
            </a:r>
          </a:p>
          <a:p>
            <a:pPr eaLnBrk="1" hangingPunct="1"/>
            <a:r>
              <a:rPr lang="pt-BR" altLang="pt-BR" dirty="0" smtClean="0"/>
              <a:t> </a:t>
            </a:r>
            <a:endParaRPr lang="pt-BR" alt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779" y="1868410"/>
            <a:ext cx="2006112" cy="27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95954" y="1700808"/>
            <a:ext cx="8008493" cy="1800200"/>
          </a:xfrm>
        </p:spPr>
        <p:txBody>
          <a:bodyPr>
            <a:normAutofit/>
          </a:bodyPr>
          <a:lstStyle/>
          <a:p>
            <a:r>
              <a:rPr lang="pt-BR" sz="2700" dirty="0" smtClean="0"/>
              <a:t>TV Digital Interativa</a:t>
            </a:r>
            <a:endParaRPr lang="pt-BR" sz="2700" dirty="0"/>
          </a:p>
        </p:txBody>
      </p:sp>
      <p:pic>
        <p:nvPicPr>
          <p:cNvPr id="3074" name="Picture 2" descr="http://www.buzzle.com/images/conceptual/curved-tv-evolu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54" y="3140968"/>
            <a:ext cx="652307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95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laughingsquid.com/wp-content/uploads/mobile-evolution-20110128-0912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54" y="2780928"/>
            <a:ext cx="4477083" cy="298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544954" y="1124744"/>
            <a:ext cx="5056166" cy="18002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700" dirty="0" smtClean="0"/>
              <a:t>Aparelho celular</a:t>
            </a:r>
            <a:endParaRPr lang="pt-BR" sz="2700" dirty="0"/>
          </a:p>
        </p:txBody>
      </p:sp>
      <p:pic>
        <p:nvPicPr>
          <p:cNvPr id="4100" name="Picture 4" descr="http://t3.gstatic.com/images?q=tbn:ANd9GcRbwRZ51wMc2EiThDCNzRbM9Bt7n3Mhav7EE1l_ptXGgmBItPNtk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786644"/>
            <a:ext cx="2876399" cy="215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62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3059833" y="812873"/>
            <a:ext cx="3744416" cy="180020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700" dirty="0" smtClean="0"/>
              <a:t>Simuladores</a:t>
            </a:r>
            <a:endParaRPr lang="pt-BR" sz="2700" dirty="0"/>
          </a:p>
        </p:txBody>
      </p:sp>
      <p:pic>
        <p:nvPicPr>
          <p:cNvPr id="5122" name="Picture 2" descr="http://geraldojose.com.br/ckfinder/userfiles/images/Simulad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342" y="2348880"/>
            <a:ext cx="440181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airforce-technology.com/uploads/newsarticle/720013/images/147126/large/raf-simulator-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74297"/>
            <a:ext cx="4395526" cy="295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3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 kern="0" dirty="0"/>
              <a:t>O que é Interação </a:t>
            </a:r>
            <a:r>
              <a:rPr lang="pt-BR" altLang="pt-BR" sz="3600" kern="0" dirty="0" smtClean="0"/>
              <a:t>Humano-Computador?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8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3600" dirty="0"/>
              <a:t>Interação humano-computador é o estudo da interação entre pessoas e computadores.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1400" dirty="0" smtClean="0">
                <a:latin typeface="Times New Roman" panose="02020603050405020304" pitchFamily="18" charset="0"/>
              </a:rPr>
              <a:t>IHC é uma disciplina interessada  no projeto, implementação e avaliação de sistemas interativos.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13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1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a1" id="{9C7D72C6-96EA-48EB-AA8C-7843F7999450}" vid="{92BD5FD9-F2FA-4B63-87DD-56861D4090D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1539</Words>
  <Application>Microsoft Office PowerPoint</Application>
  <PresentationFormat>Apresentação na tela (4:3)</PresentationFormat>
  <Paragraphs>254</Paragraphs>
  <Slides>48</Slides>
  <Notes>47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5" baseType="lpstr">
      <vt:lpstr>Arial</vt:lpstr>
      <vt:lpstr>Calibri</vt:lpstr>
      <vt:lpstr>Euphemia</vt:lpstr>
      <vt:lpstr>Plantagenet Cherokee</vt:lpstr>
      <vt:lpstr>Times New Roman</vt:lpstr>
      <vt:lpstr>Wingdings</vt:lpstr>
      <vt:lpstr>Tema1</vt:lpstr>
      <vt:lpstr>INTERAÇÃO HUMANO-COMPUTADOR</vt:lpstr>
      <vt:lpstr>Qual o impacto das Tecnologias no nosso cotidiano?</vt:lpstr>
      <vt:lpstr>Onde as Tics estão presentes?   Em que quantidade?  Que importância elas adquiriram?  Qual o Impacto para pessoas que utilizam e que desenvolvem?</vt:lpstr>
      <vt:lpstr>Revolução na área do Entretenimento</vt:lpstr>
      <vt:lpstr>TV Digital Interativa</vt:lpstr>
      <vt:lpstr>Apresentação do PowerPoint</vt:lpstr>
      <vt:lpstr>Apresentação do PowerPoint</vt:lpstr>
      <vt:lpstr>O que é Interação Humano-Computador?</vt:lpstr>
      <vt:lpstr>Interação humano-computador é o estudo da interação entre pessoas e computadores.</vt:lpstr>
      <vt:lpstr>Porque estudar IHC ?</vt:lpstr>
      <vt:lpstr>Porque Estudar IHC ?</vt:lpstr>
      <vt:lpstr>Uso e Contexto de Uso</vt:lpstr>
      <vt:lpstr>Usar um sistema interativo significa interagir com sua interface para alcançar um objetivo em um determinado contexto de uso. </vt:lpstr>
      <vt:lpstr>Quem está envolvido? </vt:lpstr>
      <vt:lpstr>Porque “Só Funcionar” não é suficiente 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Qual foi seu primeiro pensamento?   Foi nas funcionalidades?  </vt:lpstr>
      <vt:lpstr>Em algum momento você pensou nos usuários? </vt:lpstr>
      <vt:lpstr>Pensou nas características e habilidades dos usuários?   Pensou nas suas preferências? </vt:lpstr>
      <vt:lpstr>Quem são os frequentadores do local? </vt:lpstr>
      <vt:lpstr>Baseando-se na sua experiência, você considera que a maioria dos frequentadores: </vt:lpstr>
      <vt:lpstr>Então você resolve marcar uma reunião e conversar melhor com o cliente... </vt:lpstr>
      <vt:lpstr>Agora devo pensar nas funcionalidades do APP: </vt:lpstr>
      <vt:lpstr>Devo perguntar tudo isso para o meu cliente? Ou devo me basear na minha própria experiência?  </vt:lpstr>
      <vt:lpstr>Na maioria das vezes o cliente não é usuário </vt:lpstr>
      <vt:lpstr>E você pode não ser uma boa referência </vt:lpstr>
      <vt:lpstr>Na era da inclusão... Você descobre que alguns frequentadores da casa noturna possuem deficiência... Como promover o flerte entre eles utilizando o mesmo APP? Em algum momento você pensou em acessibilidade? </vt:lpstr>
      <vt:lpstr>Como conhecer as necessidades e preferências dos usuários?  Como projetar uma interface que seja eficiente, eficaz e que satisfaça os usuários  Como realizar testes de usabilidade?</vt:lpstr>
      <vt:lpstr>O que você vai aprender na disciplina de IHC? </vt:lpstr>
      <vt:lpstr>Quais são os entregáveis em Design de Interação ? </vt:lpstr>
      <vt:lpstr>Avaliação de usabilidade   Fluxos e mapas de navegação  Casos de uso e/ou cenários  Personas  Mapas de sites  Protótipos (funcionais e não-funcionais, alta e baixa fidelidade)  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anagrasi</dc:creator>
  <cp:lastModifiedBy>Valéria Farinazzo</cp:lastModifiedBy>
  <cp:revision>99</cp:revision>
  <dcterms:created xsi:type="dcterms:W3CDTF">2014-08-03T13:29:17Z</dcterms:created>
  <dcterms:modified xsi:type="dcterms:W3CDTF">2015-08-10T15:58:56Z</dcterms:modified>
</cp:coreProperties>
</file>